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AAFC3-020C-43E2-9673-76D55AAAB77E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5BC3-4A7C-4F07-9DFE-B4DBEC952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50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AAFC3-020C-43E2-9673-76D55AAAB77E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5BC3-4A7C-4F07-9DFE-B4DBEC952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662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AAFC3-020C-43E2-9673-76D55AAAB77E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5BC3-4A7C-4F07-9DFE-B4DBEC952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897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AAFC3-020C-43E2-9673-76D55AAAB77E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5BC3-4A7C-4F07-9DFE-B4DBEC952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0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AAFC3-020C-43E2-9673-76D55AAAB77E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5BC3-4A7C-4F07-9DFE-B4DBEC952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36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AAFC3-020C-43E2-9673-76D55AAAB77E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5BC3-4A7C-4F07-9DFE-B4DBEC952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591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AAFC3-020C-43E2-9673-76D55AAAB77E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5BC3-4A7C-4F07-9DFE-B4DBEC952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66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AAFC3-020C-43E2-9673-76D55AAAB77E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5BC3-4A7C-4F07-9DFE-B4DBEC952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579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AAFC3-020C-43E2-9673-76D55AAAB77E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5BC3-4A7C-4F07-9DFE-B4DBEC952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321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AAFC3-020C-43E2-9673-76D55AAAB77E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5BC3-4A7C-4F07-9DFE-B4DBEC952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592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AAFC3-020C-43E2-9673-76D55AAAB77E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5BC3-4A7C-4F07-9DFE-B4DBEC952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259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AAFC3-020C-43E2-9673-76D55AAAB77E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75BC3-4A7C-4F07-9DFE-B4DBEC952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77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1670441906_elmina-club-p-fon-dlya-prezentatsii-bloknot-oboi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336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988840"/>
            <a:ext cx="751680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Консультация для воспитателей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«ОСОБЕННОСТИ ОРГАНИЗАЦИИ И ПРОВЕДЕНИЯ</a:t>
            </a:r>
            <a:br>
              <a:rPr lang="ru-RU" sz="2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</a:br>
            <a:r>
              <a:rPr lang="ru-RU" sz="2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УТРЕННИКОВ И РАЗВЛЕЧЕНИЙ В ДОУ»</a:t>
            </a:r>
            <a:endParaRPr lang="ru-RU" sz="28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3501008"/>
            <a:ext cx="515718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Подготовила:</a:t>
            </a:r>
          </a:p>
          <a:p>
            <a:pPr algn="ctr"/>
            <a:r>
              <a:rPr lang="ru-RU" sz="20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м</a:t>
            </a:r>
            <a:r>
              <a:rPr lang="ru-RU" sz="20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уз. руководитель СЕМЕНОВА М.В.</a:t>
            </a:r>
            <a:endParaRPr lang="ru-RU" sz="2000" b="1" cap="none" spc="0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476672"/>
            <a:ext cx="3823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007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Муниципальное автономное</a:t>
            </a:r>
          </a:p>
          <a:p>
            <a:pPr algn="ctr"/>
            <a:r>
              <a:rPr lang="ru-RU" b="1" dirty="0">
                <a:ln w="1905"/>
                <a:solidFill>
                  <a:srgbClr val="007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д</a:t>
            </a:r>
            <a:r>
              <a:rPr lang="ru-RU" b="1" cap="none" spc="0" dirty="0" smtClean="0">
                <a:ln w="1905"/>
                <a:solidFill>
                  <a:srgbClr val="007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етское образовательное учреждение</a:t>
            </a:r>
          </a:p>
          <a:p>
            <a:pPr algn="ctr"/>
            <a:r>
              <a:rPr lang="ru-RU" b="1" dirty="0" smtClean="0">
                <a:ln w="1905"/>
                <a:solidFill>
                  <a:srgbClr val="007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«Детский сад №32»</a:t>
            </a:r>
            <a:endParaRPr lang="ru-RU" b="1" cap="none" spc="0" dirty="0">
              <a:ln w="1905"/>
              <a:solidFill>
                <a:srgbClr val="0070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6021288"/>
            <a:ext cx="19415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4 декабря 2023 г.</a:t>
            </a:r>
          </a:p>
        </p:txBody>
      </p:sp>
    </p:spTree>
    <p:extLst>
      <p:ext uri="{BB962C8B-B14F-4D97-AF65-F5344CB8AC3E}">
        <p14:creationId xmlns:p14="http://schemas.microsoft.com/office/powerpoint/2010/main" val="349551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1670441906_elmina-club-p-fon-dlya-prezentatsii-bloknot-oboi-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24"/>
          <a:stretch/>
        </p:blipFill>
        <p:spPr bwMode="auto">
          <a:xfrm>
            <a:off x="179512" y="260648"/>
            <a:ext cx="8712968" cy="6336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908720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00B0F0"/>
                </a:solidFill>
                <a:latin typeface="Segoe Print" pitchFamily="2" charset="0"/>
              </a:rPr>
              <a:t>Праздники и развлечения в ДОУ </a:t>
            </a:r>
            <a:r>
              <a:rPr lang="ru-RU" sz="3200" dirty="0">
                <a:solidFill>
                  <a:srgbClr val="002060"/>
                </a:solidFill>
                <a:latin typeface="Arial Narrow" pitchFamily="34" charset="0"/>
              </a:rPr>
              <a:t>- это вид совместной деятельности детей и взрослых, обладающий большим образовательно-развивающим потенциалом и решающий сразу целый комплекс образовательных задач. </a:t>
            </a:r>
          </a:p>
        </p:txBody>
      </p:sp>
      <p:pic>
        <p:nvPicPr>
          <p:cNvPr id="6146" name="Picture 2" descr="C:\ДЕТСКИЙ САД 16\МУЗЫКА\ВИДЕО И ФОТО\8 Марта младшие дети 2023\IMG-20230307-WA00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4752528" cy="26722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ДЕТСКИЙ САД 16\МУЗЫКА\ВИДЕО И ФОТО\День России 2023 (фото)\WhatsApp Image 2023-06-09 at 11.04.08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35741"/>
            <a:ext cx="3096344" cy="23222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337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1670441906_elmina-club-p-fon-dlya-prezentatsii-bloknot-oboi-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24"/>
          <a:stretch/>
        </p:blipFill>
        <p:spPr bwMode="auto">
          <a:xfrm>
            <a:off x="179512" y="260648"/>
            <a:ext cx="8712968" cy="6336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340768"/>
            <a:ext cx="813690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00B0F0"/>
                </a:solidFill>
                <a:latin typeface="Segoe Print" pitchFamily="2" charset="0"/>
              </a:rPr>
              <a:t>Одна из основных целей праздничных мероприятий в ДОУ 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– создание у ребенка радостного настроения, формирование положительного эмоционального подъема и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сформированности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 праздничной культуры. </a:t>
            </a:r>
          </a:p>
          <a:p>
            <a:r>
              <a:rPr lang="ru-RU" dirty="0"/>
              <a:t> </a:t>
            </a:r>
          </a:p>
        </p:txBody>
      </p:sp>
      <p:pic>
        <p:nvPicPr>
          <p:cNvPr id="2050" name="Picture 2" descr="G:\Desktop\1653675414_33-kartinkof-club-p-kartinki-veselie-deti-dlya-prezentatsii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21088"/>
            <a:ext cx="6912768" cy="207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442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1670441906_elmina-club-p-fon-dlya-prezentatsii-bloknot-oboi-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24"/>
          <a:stretch/>
        </p:blipFill>
        <p:spPr bwMode="auto">
          <a:xfrm>
            <a:off x="179512" y="260648"/>
            <a:ext cx="8712968" cy="6336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548680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Arial Narrow" pitchFamily="34" charset="0"/>
              </a:rPr>
              <a:t>Разнообразие форматов</a:t>
            </a:r>
            <a:r>
              <a:rPr lang="ru-RU" sz="2800" b="1" dirty="0" smtClean="0">
                <a:solidFill>
                  <a:srgbClr val="7030A0"/>
                </a:solidFill>
                <a:latin typeface="Arial Narrow" pitchFamily="34" charset="0"/>
              </a:rPr>
              <a:t>:</a:t>
            </a:r>
            <a:endParaRPr lang="ru-RU" sz="2800" b="1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B0F0"/>
                </a:solidFill>
                <a:latin typeface="Segoe Print" pitchFamily="2" charset="0"/>
              </a:rPr>
              <a:t>концерт</a:t>
            </a:r>
            <a:r>
              <a:rPr lang="ru-RU" sz="2800" b="1" dirty="0">
                <a:solidFill>
                  <a:srgbClr val="00B0F0"/>
                </a:solidFill>
                <a:latin typeface="Segoe Print" pitchFamily="2" charset="0"/>
              </a:rPr>
              <a:t>,  </a:t>
            </a:r>
            <a:endParaRPr lang="ru-RU" sz="2800" b="1" dirty="0" smtClean="0">
              <a:solidFill>
                <a:srgbClr val="00B0F0"/>
              </a:solidFill>
              <a:latin typeface="Segoe Print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B0F0"/>
                </a:solidFill>
                <a:latin typeface="Segoe Print" pitchFamily="2" charset="0"/>
              </a:rPr>
              <a:t>развлечение</a:t>
            </a:r>
            <a:r>
              <a:rPr lang="ru-RU" sz="2800" b="1" dirty="0">
                <a:solidFill>
                  <a:srgbClr val="00B0F0"/>
                </a:solidFill>
                <a:latin typeface="Segoe Print" pitchFamily="2" charset="0"/>
              </a:rPr>
              <a:t>,  </a:t>
            </a:r>
            <a:endParaRPr lang="ru-RU" sz="2800" b="1" dirty="0" smtClean="0">
              <a:solidFill>
                <a:srgbClr val="00B0F0"/>
              </a:solidFill>
              <a:latin typeface="Segoe Print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err="1" smtClean="0">
                <a:solidFill>
                  <a:srgbClr val="00B0F0"/>
                </a:solidFill>
                <a:latin typeface="Segoe Print" pitchFamily="2" charset="0"/>
              </a:rPr>
              <a:t>квест</a:t>
            </a:r>
            <a:r>
              <a:rPr lang="ru-RU" sz="2800" b="1" dirty="0">
                <a:solidFill>
                  <a:srgbClr val="00B0F0"/>
                </a:solidFill>
                <a:latin typeface="Segoe Print" pitchFamily="2" charset="0"/>
              </a:rPr>
              <a:t>, </a:t>
            </a:r>
            <a:endParaRPr lang="ru-RU" sz="2800" b="1" dirty="0" smtClean="0">
              <a:solidFill>
                <a:srgbClr val="00B0F0"/>
              </a:solidFill>
              <a:latin typeface="Segoe Print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B0F0"/>
                </a:solidFill>
                <a:latin typeface="Segoe Print" pitchFamily="2" charset="0"/>
              </a:rPr>
              <a:t>проект</a:t>
            </a:r>
            <a:r>
              <a:rPr lang="ru-RU" sz="2800" b="1" dirty="0">
                <a:solidFill>
                  <a:srgbClr val="00B0F0"/>
                </a:solidFill>
                <a:latin typeface="Segoe Print" pitchFamily="2" charset="0"/>
              </a:rPr>
              <a:t>, </a:t>
            </a:r>
            <a:endParaRPr lang="ru-RU" sz="2800" b="1" dirty="0" smtClean="0">
              <a:solidFill>
                <a:srgbClr val="00B0F0"/>
              </a:solidFill>
              <a:latin typeface="Segoe Print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B0F0"/>
                </a:solidFill>
                <a:latin typeface="Segoe Print" pitchFamily="2" charset="0"/>
              </a:rPr>
              <a:t>образовательное </a:t>
            </a:r>
            <a:r>
              <a:rPr lang="ru-RU" sz="2800" b="1" dirty="0">
                <a:solidFill>
                  <a:srgbClr val="00B0F0"/>
                </a:solidFill>
                <a:latin typeface="Segoe Print" pitchFamily="2" charset="0"/>
              </a:rPr>
              <a:t>событие, </a:t>
            </a:r>
            <a:endParaRPr lang="ru-RU" sz="2800" b="1" dirty="0" smtClean="0">
              <a:solidFill>
                <a:srgbClr val="00B0F0"/>
              </a:solidFill>
              <a:latin typeface="Segoe Print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err="1" smtClean="0">
                <a:solidFill>
                  <a:srgbClr val="00B0F0"/>
                </a:solidFill>
                <a:latin typeface="Segoe Print" pitchFamily="2" charset="0"/>
              </a:rPr>
              <a:t>мастерилки</a:t>
            </a:r>
            <a:r>
              <a:rPr lang="ru-RU" sz="2800" b="1" dirty="0">
                <a:solidFill>
                  <a:srgbClr val="00B0F0"/>
                </a:solidFill>
                <a:latin typeface="Segoe Print" pitchFamily="2" charset="0"/>
              </a:rPr>
              <a:t>, </a:t>
            </a:r>
            <a:endParaRPr lang="ru-RU" sz="2800" b="1" dirty="0" smtClean="0">
              <a:solidFill>
                <a:srgbClr val="00B0F0"/>
              </a:solidFill>
              <a:latin typeface="Segoe Print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B0F0"/>
                </a:solidFill>
                <a:latin typeface="Segoe Print" pitchFamily="2" charset="0"/>
              </a:rPr>
              <a:t>соревнования</a:t>
            </a:r>
            <a:r>
              <a:rPr lang="ru-RU" sz="2800" b="1" dirty="0">
                <a:solidFill>
                  <a:srgbClr val="00B0F0"/>
                </a:solidFill>
                <a:latin typeface="Segoe Print" pitchFamily="2" charset="0"/>
              </a:rPr>
              <a:t>, </a:t>
            </a:r>
            <a:endParaRPr lang="ru-RU" sz="2800" b="1" dirty="0" smtClean="0">
              <a:solidFill>
                <a:srgbClr val="00B0F0"/>
              </a:solidFill>
              <a:latin typeface="Segoe Print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B0F0"/>
                </a:solidFill>
                <a:latin typeface="Segoe Print" pitchFamily="2" charset="0"/>
              </a:rPr>
              <a:t>выставки </a:t>
            </a:r>
            <a:r>
              <a:rPr lang="ru-RU" sz="2800" b="1" dirty="0">
                <a:solidFill>
                  <a:srgbClr val="00B0F0"/>
                </a:solidFill>
                <a:latin typeface="Segoe Print" pitchFamily="2" charset="0"/>
              </a:rPr>
              <a:t>(</a:t>
            </a:r>
            <a:r>
              <a:rPr lang="ru-RU" sz="2800" b="1" dirty="0" err="1">
                <a:solidFill>
                  <a:srgbClr val="00B0F0"/>
                </a:solidFill>
                <a:latin typeface="Segoe Print" pitchFamily="2" charset="0"/>
              </a:rPr>
              <a:t>перфоманс</a:t>
            </a:r>
            <a:r>
              <a:rPr lang="ru-RU" sz="2800" b="1" dirty="0">
                <a:solidFill>
                  <a:srgbClr val="00B0F0"/>
                </a:solidFill>
                <a:latin typeface="Segoe Print" pitchFamily="2" charset="0"/>
              </a:rPr>
              <a:t>), </a:t>
            </a:r>
          </a:p>
        </p:txBody>
      </p:sp>
      <p:pic>
        <p:nvPicPr>
          <p:cNvPr id="3074" name="Picture 2" descr="G:\Desktop\1653710170_12-kartinkof-club-p-igrovaya-programma-veselie-kartinki-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736"/>
            <a:ext cx="3024336" cy="18482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37585" y="299695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b="1" dirty="0">
                <a:solidFill>
                  <a:srgbClr val="00B0F0"/>
                </a:solidFill>
                <a:latin typeface="Segoe Print" pitchFamily="2" charset="0"/>
              </a:rPr>
              <a:t>спектакль, </a:t>
            </a:r>
            <a:endParaRPr lang="ru-RU" sz="2800" b="1" dirty="0" smtClean="0">
              <a:solidFill>
                <a:srgbClr val="00B0F0"/>
              </a:solidFill>
              <a:latin typeface="Segoe Print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B0F0"/>
                </a:solidFill>
                <a:latin typeface="Segoe Print" pitchFamily="2" charset="0"/>
              </a:rPr>
              <a:t>викторина</a:t>
            </a:r>
            <a:r>
              <a:rPr lang="ru-RU" sz="2800" b="1" dirty="0">
                <a:solidFill>
                  <a:srgbClr val="00B0F0"/>
                </a:solidFill>
                <a:latin typeface="Segoe Print" pitchFamily="2" charset="0"/>
              </a:rPr>
              <a:t>, </a:t>
            </a:r>
            <a:endParaRPr lang="ru-RU" sz="2800" b="1" dirty="0" smtClean="0">
              <a:solidFill>
                <a:srgbClr val="00B0F0"/>
              </a:solidFill>
              <a:latin typeface="Segoe Print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B0F0"/>
                </a:solidFill>
                <a:latin typeface="Segoe Print" pitchFamily="2" charset="0"/>
              </a:rPr>
              <a:t>фестиваль</a:t>
            </a:r>
            <a:r>
              <a:rPr lang="ru-RU" sz="2800" b="1" dirty="0">
                <a:solidFill>
                  <a:srgbClr val="00B0F0"/>
                </a:solidFill>
                <a:latin typeface="Segoe Print" pitchFamily="2" charset="0"/>
              </a:rPr>
              <a:t>, </a:t>
            </a:r>
            <a:endParaRPr lang="ru-RU" sz="2800" b="1" dirty="0" smtClean="0">
              <a:solidFill>
                <a:srgbClr val="00B0F0"/>
              </a:solidFill>
              <a:latin typeface="Segoe Print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B0F0"/>
                </a:solidFill>
                <a:latin typeface="Segoe Print" pitchFamily="2" charset="0"/>
              </a:rPr>
              <a:t>ярмарка</a:t>
            </a:r>
            <a:r>
              <a:rPr lang="ru-RU" sz="2800" b="1" dirty="0">
                <a:solidFill>
                  <a:srgbClr val="00B0F0"/>
                </a:solidFill>
                <a:latin typeface="Segoe Print" pitchFamily="2" charset="0"/>
              </a:rPr>
              <a:t>, </a:t>
            </a:r>
            <a:endParaRPr lang="ru-RU" sz="2800" b="1" dirty="0" smtClean="0">
              <a:solidFill>
                <a:srgbClr val="00B0F0"/>
              </a:solidFill>
              <a:latin typeface="Segoe Print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B0F0"/>
                </a:solidFill>
                <a:latin typeface="Segoe Print" pitchFamily="2" charset="0"/>
              </a:rPr>
              <a:t>чаепитие </a:t>
            </a:r>
            <a:r>
              <a:rPr lang="ru-RU" sz="2800" b="1" dirty="0">
                <a:solidFill>
                  <a:srgbClr val="00B0F0"/>
                </a:solidFill>
                <a:latin typeface="Segoe Print" pitchFamily="2" charset="0"/>
              </a:rPr>
              <a:t>и т.д.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517232"/>
            <a:ext cx="7848872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Arial Narrow" pitchFamily="34" charset="0"/>
              </a:rPr>
              <a:t>Длительность утренника:</a:t>
            </a: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Arial Narrow" pitchFamily="34" charset="0"/>
              </a:rPr>
              <a:t>старшие группы - 45—50 </a:t>
            </a:r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</a:rPr>
              <a:t>минут     младшие </a:t>
            </a:r>
            <a:r>
              <a:rPr lang="ru-RU" sz="2000" dirty="0">
                <a:solidFill>
                  <a:srgbClr val="002060"/>
                </a:solidFill>
                <a:latin typeface="Arial Narrow" pitchFamily="34" charset="0"/>
              </a:rPr>
              <a:t>группы 35—40 минут</a:t>
            </a:r>
          </a:p>
        </p:txBody>
      </p:sp>
    </p:spTree>
    <p:extLst>
      <p:ext uri="{BB962C8B-B14F-4D97-AF65-F5344CB8AC3E}">
        <p14:creationId xmlns:p14="http://schemas.microsoft.com/office/powerpoint/2010/main" val="1172041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1670441906_elmina-club-p-fon-dlya-prezentatsii-bloknot-oboi-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24"/>
          <a:stretch/>
        </p:blipFill>
        <p:spPr bwMode="auto">
          <a:xfrm>
            <a:off x="179512" y="260648"/>
            <a:ext cx="8712968" cy="6336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196752"/>
            <a:ext cx="51125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7030A0"/>
                </a:solidFill>
                <a:latin typeface="Segoe Print" pitchFamily="2" charset="0"/>
              </a:rPr>
              <a:t>Ведущий</a:t>
            </a:r>
            <a:r>
              <a:rPr lang="ru-RU" sz="2400" dirty="0">
                <a:latin typeface="Arial Narrow" pitchFamily="34" charset="0"/>
              </a:rPr>
              <a:t> </a:t>
            </a:r>
            <a:r>
              <a:rPr lang="ru-RU" sz="2400" dirty="0">
                <a:solidFill>
                  <a:srgbClr val="002060"/>
                </a:solidFill>
                <a:latin typeface="Arial Narrow" pitchFamily="34" charset="0"/>
              </a:rPr>
              <a:t>–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это лицо, которое руководит праздничным утренником, объединяет все элементы праздника в органическое целое, поясняет детям происходящее, является связующим звеном между зрителями и исполнителями. 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  <a:p>
            <a:pPr algn="just"/>
            <a:endParaRPr lang="ru-RU" sz="2400" dirty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  <a:p>
            <a:pPr algn="just"/>
            <a:r>
              <a:rPr lang="ru-RU" sz="2400" b="1" dirty="0" smtClean="0">
                <a:solidFill>
                  <a:srgbClr val="00B0F0"/>
                </a:solidFill>
                <a:latin typeface="Arial Narrow" pitchFamily="34" charset="0"/>
              </a:rPr>
              <a:t>От</a:t>
            </a:r>
            <a:r>
              <a:rPr lang="ru-RU" sz="2400" b="1" dirty="0">
                <a:solidFill>
                  <a:srgbClr val="00B0F0"/>
                </a:solidFill>
                <a:latin typeface="Arial Narrow" pitchFamily="34" charset="0"/>
              </a:rPr>
              <a:t> </a:t>
            </a:r>
            <a:r>
              <a:rPr lang="ru-RU" sz="2400" b="1" dirty="0" smtClean="0">
                <a:solidFill>
                  <a:srgbClr val="00B0F0"/>
                </a:solidFill>
                <a:latin typeface="Arial Narrow" pitchFamily="34" charset="0"/>
              </a:rPr>
              <a:t>ведущего</a:t>
            </a:r>
            <a:r>
              <a:rPr lang="ru-RU" sz="2400" b="1" dirty="0">
                <a:solidFill>
                  <a:srgbClr val="00B0F0"/>
                </a:solidFill>
                <a:latin typeface="Arial Narrow" pitchFamily="34" charset="0"/>
              </a:rPr>
              <a:t> </a:t>
            </a:r>
            <a:r>
              <a:rPr lang="ru-RU" sz="2400" b="1" dirty="0" smtClean="0">
                <a:solidFill>
                  <a:srgbClr val="00B0F0"/>
                </a:solidFill>
                <a:latin typeface="Arial Narrow" pitchFamily="34" charset="0"/>
              </a:rPr>
              <a:t>в большой </a:t>
            </a:r>
            <a:r>
              <a:rPr lang="ru-RU" sz="2400" b="1" dirty="0">
                <a:solidFill>
                  <a:srgbClr val="00B0F0"/>
                </a:solidFill>
                <a:latin typeface="Arial Narrow" pitchFamily="34" charset="0"/>
              </a:rPr>
              <a:t>степени зависит </a:t>
            </a:r>
            <a:r>
              <a:rPr lang="ru-RU" sz="2400" b="1" dirty="0" smtClean="0">
                <a:solidFill>
                  <a:srgbClr val="00B0F0"/>
                </a:solidFill>
                <a:latin typeface="Arial Narrow" pitchFamily="34" charset="0"/>
              </a:rPr>
              <a:t>настроение детей</a:t>
            </a:r>
            <a:r>
              <a:rPr lang="ru-RU" sz="2400" b="1" dirty="0">
                <a:solidFill>
                  <a:srgbClr val="00B0F0"/>
                </a:solidFill>
                <a:latin typeface="Arial Narrow" pitchFamily="34" charset="0"/>
              </a:rPr>
              <a:t> </a:t>
            </a:r>
            <a:r>
              <a:rPr lang="ru-RU" sz="2400" b="1" dirty="0" smtClean="0">
                <a:solidFill>
                  <a:srgbClr val="00B0F0"/>
                </a:solidFill>
                <a:latin typeface="Arial Narrow" pitchFamily="34" charset="0"/>
              </a:rPr>
              <a:t>на </a:t>
            </a:r>
            <a:r>
              <a:rPr lang="ru-RU" sz="2400" b="1" dirty="0" smtClean="0">
                <a:solidFill>
                  <a:srgbClr val="00B0F0"/>
                </a:solidFill>
                <a:latin typeface="Arial Narrow" pitchFamily="34" charset="0"/>
              </a:rPr>
              <a:t>празднике</a:t>
            </a:r>
            <a:r>
              <a:rPr lang="ru-RU" sz="2400" b="1" dirty="0">
                <a:solidFill>
                  <a:srgbClr val="00B0F0"/>
                </a:solidFill>
                <a:latin typeface="Arial Narrow" pitchFamily="34" charset="0"/>
              </a:rPr>
              <a:t> </a:t>
            </a:r>
            <a:r>
              <a:rPr lang="ru-RU" sz="2400" b="1" dirty="0" smtClean="0">
                <a:solidFill>
                  <a:srgbClr val="00B0F0"/>
                </a:solidFill>
                <a:latin typeface="Arial Narrow" pitchFamily="34" charset="0"/>
              </a:rPr>
              <a:t>и</a:t>
            </a:r>
            <a:r>
              <a:rPr lang="ru-RU" sz="2400" b="1" dirty="0">
                <a:solidFill>
                  <a:srgbClr val="00B0F0"/>
                </a:solidFill>
                <a:latin typeface="Arial Narrow" pitchFamily="34" charset="0"/>
              </a:rPr>
              <a:t> заинтересованность исполняемой программы. </a:t>
            </a:r>
          </a:p>
        </p:txBody>
      </p:sp>
      <p:pic>
        <p:nvPicPr>
          <p:cNvPr id="4098" name="Picture 2" descr="G:\Desktop\12275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56792"/>
            <a:ext cx="2946070" cy="35093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940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1670441906_elmina-club-p-fon-dlya-prezentatsii-bloknot-oboi-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24"/>
          <a:stretch/>
        </p:blipFill>
        <p:spPr bwMode="auto">
          <a:xfrm>
            <a:off x="179512" y="260648"/>
            <a:ext cx="8712968" cy="6336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42820" y="692696"/>
            <a:ext cx="47692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Как работать со сценарием</a:t>
            </a:r>
            <a:endParaRPr lang="ru-RU" sz="3200" b="1" cap="none" spc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43841"/>
            <a:ext cx="8064896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1). Изучение </a:t>
            </a:r>
            <a:r>
              <a:rPr lang="ru-RU" sz="2000" b="1" dirty="0">
                <a:solidFill>
                  <a:srgbClr val="002060"/>
                </a:solidFill>
                <a:latin typeface="Segoe Print" pitchFamily="2" charset="0"/>
              </a:rPr>
              <a:t>общего сюжета, хода мероприятия, вычленение ключевых моментов и переходов</a:t>
            </a:r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2690336"/>
            <a:ext cx="8064896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2). Изучение своей роли, продумывание образа, костюма, атрибутов. Продумывание возможного текста импровизации (не для стихотворных сценариев).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Segoe Print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005064"/>
            <a:ext cx="8064896" cy="175432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ru-RU" b="1" dirty="0">
              <a:solidFill>
                <a:schemeClr val="accent5">
                  <a:lumMod val="75000"/>
                </a:schemeClr>
              </a:solidFill>
              <a:latin typeface="Segoe Print" pitchFamily="2" charset="0"/>
            </a:endParaRPr>
          </a:p>
          <a:p>
            <a:pPr algn="just"/>
            <a:r>
              <a:rPr lang="ru-RU" b="1" dirty="0">
                <a:solidFill>
                  <a:srgbClr val="7030A0"/>
                </a:solidFill>
                <a:latin typeface="Segoe Print" pitchFamily="2" charset="0"/>
              </a:rPr>
              <a:t>3). Изучение и продумывание моментов взаимодействия со всеми участниками (с детьми, ведущими, приглашёнными персонажами, гостями): местонахождение детей и взрослых, способы их перемещения по ходу действия,  указания, диалоги, обращения, совместные действия.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6010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1670441906_elmina-club-p-fon-dlya-prezentatsii-bloknot-oboi-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24"/>
          <a:stretch/>
        </p:blipFill>
        <p:spPr bwMode="auto">
          <a:xfrm>
            <a:off x="179512" y="260648"/>
            <a:ext cx="8712968" cy="6336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G:\Desktop\1612885053_14-p-yelochka-na-krasnom-fone-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3193164" cy="2664296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Desktop\1683579209_polinka-top-p-snezhinka-kartinka-dlya-detei-krasivaya-vk-2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979" r="100000">
                        <a14:foregroundMark x1="49948" y1="65000" x2="49948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32" r="19640"/>
          <a:stretch/>
        </p:blipFill>
        <p:spPr bwMode="auto">
          <a:xfrm>
            <a:off x="4932040" y="476672"/>
            <a:ext cx="3217008" cy="297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:\Desktop\snowflakes-3693171_960_7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73016"/>
            <a:ext cx="3384376" cy="2368879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G:\Desktop\1614642109_18-p-fon-yelki-dlya-fotoshopa-4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9040"/>
            <a:ext cx="3813376" cy="2383360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738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1670441906_elmina-club-p-fon-dlya-prezentatsii-bloknot-oboi-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24"/>
          <a:stretch/>
        </p:blipFill>
        <p:spPr bwMode="auto">
          <a:xfrm>
            <a:off x="179512" y="260648"/>
            <a:ext cx="8712968" cy="6336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:\Desktop\1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5" t="30258" r="18774"/>
          <a:stretch/>
        </p:blipFill>
        <p:spPr bwMode="auto">
          <a:xfrm>
            <a:off x="1763688" y="1916832"/>
            <a:ext cx="5595258" cy="44513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836712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9557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НСУЛЬТАЦ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КОНСУЛЬТАЦИЯ</Template>
  <TotalTime>204</TotalTime>
  <Words>208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КОНСУЛЬТАЦИЯ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Михайлов</dc:creator>
  <cp:lastModifiedBy>Владимир Михайлов</cp:lastModifiedBy>
  <cp:revision>4</cp:revision>
  <dcterms:created xsi:type="dcterms:W3CDTF">2023-12-04T03:34:16Z</dcterms:created>
  <dcterms:modified xsi:type="dcterms:W3CDTF">2023-12-04T06:58:54Z</dcterms:modified>
</cp:coreProperties>
</file>