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5" r:id="rId10"/>
    <p:sldId id="266" r:id="rId11"/>
    <p:sldId id="276" r:id="rId12"/>
    <p:sldId id="268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9E3"/>
    <a:srgbClr val="054D5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3AD-3247-430A-BD98-9FFC644C59E1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A178-F533-4C6C-B780-8AA88F8E8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7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3AD-3247-430A-BD98-9FFC644C59E1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A178-F533-4C6C-B780-8AA88F8E8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4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3AD-3247-430A-BD98-9FFC644C59E1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A178-F533-4C6C-B780-8AA88F8E8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3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3AD-3247-430A-BD98-9FFC644C59E1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A178-F533-4C6C-B780-8AA88F8E8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47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3AD-3247-430A-BD98-9FFC644C59E1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A178-F533-4C6C-B780-8AA88F8E8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7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3AD-3247-430A-BD98-9FFC644C59E1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A178-F533-4C6C-B780-8AA88F8E8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22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3AD-3247-430A-BD98-9FFC644C59E1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A178-F533-4C6C-B780-8AA88F8E8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1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3AD-3247-430A-BD98-9FFC644C59E1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A178-F533-4C6C-B780-8AA88F8E8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73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3AD-3247-430A-BD98-9FFC644C59E1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A178-F533-4C6C-B780-8AA88F8E8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67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3AD-3247-430A-BD98-9FFC644C59E1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A178-F533-4C6C-B780-8AA88F8E8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87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93AD-3247-430A-BD98-9FFC644C59E1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A178-F533-4C6C-B780-8AA88F8E8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89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693AD-3247-430A-BD98-9FFC644C59E1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2A178-F533-4C6C-B780-8AA88F8E8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01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700-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esktop\bef2f8ef1e969acb0c8366b69a66ba4824751d4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412776"/>
            <a:ext cx="828092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atin typeface="Segoe Print" pitchFamily="2" charset="0"/>
              </a:rPr>
              <a:t>Нейроигры</a:t>
            </a:r>
            <a:r>
              <a:rPr lang="ru-RU" sz="4000" b="1" dirty="0">
                <a:latin typeface="Segoe Print" pitchFamily="2" charset="0"/>
              </a:rPr>
              <a:t>, </a:t>
            </a:r>
            <a:endParaRPr lang="ru-RU" sz="4000" b="1" dirty="0" smtClean="0">
              <a:latin typeface="Segoe Print" pitchFamily="2" charset="0"/>
            </a:endParaRPr>
          </a:p>
          <a:p>
            <a:pPr algn="ctr"/>
            <a:r>
              <a:rPr lang="ru-RU" sz="4000" b="1" dirty="0" smtClean="0">
                <a:latin typeface="Segoe Print" pitchFamily="2" charset="0"/>
              </a:rPr>
              <a:t>как средство развития </a:t>
            </a:r>
          </a:p>
          <a:p>
            <a:pPr algn="ctr"/>
            <a:r>
              <a:rPr lang="ru-RU" sz="4000" b="1" dirty="0" smtClean="0">
                <a:latin typeface="Segoe Print" pitchFamily="2" charset="0"/>
              </a:rPr>
              <a:t>музыкальных </a:t>
            </a:r>
            <a:r>
              <a:rPr lang="ru-RU" sz="4000" b="1" dirty="0">
                <a:latin typeface="Segoe Print" pitchFamily="2" charset="0"/>
              </a:rPr>
              <a:t>способностей </a:t>
            </a:r>
            <a:endParaRPr lang="ru-RU" sz="4000" b="1" dirty="0" smtClean="0">
              <a:latin typeface="Segoe Print" pitchFamily="2" charset="0"/>
            </a:endParaRPr>
          </a:p>
          <a:p>
            <a:pPr algn="ctr"/>
            <a:r>
              <a:rPr lang="ru-RU" sz="4000" b="1" dirty="0" smtClean="0">
                <a:latin typeface="Segoe Print" pitchFamily="2" charset="0"/>
              </a:rPr>
              <a:t>детей </a:t>
            </a:r>
            <a:r>
              <a:rPr lang="ru-RU" sz="4000" b="1" dirty="0">
                <a:latin typeface="Segoe Print" pitchFamily="2" charset="0"/>
              </a:rPr>
              <a:t>дошкольного </a:t>
            </a:r>
            <a:r>
              <a:rPr lang="ru-RU" sz="4000" b="1" dirty="0" smtClean="0">
                <a:latin typeface="Segoe Print" pitchFamily="2" charset="0"/>
              </a:rPr>
              <a:t>возраста</a:t>
            </a:r>
            <a:endParaRPr lang="ru-RU" sz="4000" b="1" dirty="0">
              <a:latin typeface="Segoe Prin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4221088"/>
            <a:ext cx="6183231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Подготовила: муз. рук. Семенова М.В.</a:t>
            </a:r>
            <a:endParaRPr lang="ru-RU" sz="2800" b="1" cap="none" spc="0" dirty="0">
              <a:ln w="1905"/>
              <a:solidFill>
                <a:schemeClr val="accent5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0760" y="5661248"/>
            <a:ext cx="50220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054D5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r>
              <a:rPr lang="ru-RU" sz="2400" b="1" dirty="0" smtClean="0">
                <a:ln w="1905"/>
                <a:solidFill>
                  <a:srgbClr val="054D5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Краснотурьинск, 10 ноября 2023 г.</a:t>
            </a:r>
            <a:endParaRPr lang="ru-RU" sz="2400" b="1" cap="none" spc="0" dirty="0">
              <a:ln w="1905"/>
              <a:solidFill>
                <a:srgbClr val="054D5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01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700-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esktop\bef2f8ef1e969acb0c8366b69a66ba4824751d4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405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5578" y="548680"/>
            <a:ext cx="53335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Ритмодекламация</a:t>
            </a:r>
            <a:r>
              <a:rPr lang="ru-RU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:</a:t>
            </a:r>
            <a:endParaRPr lang="ru-RU" sz="4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2474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2400" b="1" dirty="0" smtClean="0">
                <a:latin typeface="Arial Narrow" pitchFamily="34" charset="0"/>
              </a:rPr>
              <a:t>формирует </a:t>
            </a:r>
            <a:r>
              <a:rPr lang="ru-RU" sz="2400" b="1" dirty="0">
                <a:latin typeface="Arial Narrow" pitchFamily="34" charset="0"/>
              </a:rPr>
              <a:t>у детей естественное звучания </a:t>
            </a:r>
            <a:r>
              <a:rPr lang="ru-RU" sz="2400" b="1" dirty="0" smtClean="0">
                <a:latin typeface="Arial Narrow" pitchFamily="34" charset="0"/>
              </a:rPr>
              <a:t>голоса; </a:t>
            </a:r>
            <a:endParaRPr lang="ru-RU" sz="2400" b="1" dirty="0">
              <a:latin typeface="Arial Narrow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b="1" dirty="0" smtClean="0">
                <a:latin typeface="Arial Narrow" pitchFamily="34" charset="0"/>
              </a:rPr>
              <a:t>вырабатывает </a:t>
            </a:r>
            <a:r>
              <a:rPr lang="ru-RU" sz="2400" b="1" dirty="0">
                <a:latin typeface="Arial Narrow" pitchFamily="34" charset="0"/>
              </a:rPr>
              <a:t>правильное речевое и певческое </a:t>
            </a:r>
            <a:r>
              <a:rPr lang="ru-RU" sz="2400" b="1" dirty="0" smtClean="0">
                <a:latin typeface="Arial Narrow" pitchFamily="34" charset="0"/>
              </a:rPr>
              <a:t>дыхания</a:t>
            </a:r>
            <a:r>
              <a:rPr lang="ru-RU" sz="2400" b="1" dirty="0">
                <a:latin typeface="Arial Narrow" pitchFamily="34" charset="0"/>
              </a:rPr>
              <a:t>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b="1" dirty="0" smtClean="0">
                <a:latin typeface="Arial Narrow" pitchFamily="34" charset="0"/>
              </a:rPr>
              <a:t>формирует </a:t>
            </a:r>
            <a:r>
              <a:rPr lang="ru-RU" sz="2400" b="1" dirty="0">
                <a:latin typeface="Arial Narrow" pitchFamily="34" charset="0"/>
              </a:rPr>
              <a:t>четкую  дикцию и выразительность  исполнения.  </a:t>
            </a:r>
          </a:p>
        </p:txBody>
      </p:sp>
      <p:pic>
        <p:nvPicPr>
          <p:cNvPr id="7170" name="Picture 2" descr="C:\ДЕТСКИЙ САД 16\МУЗЫКА\ВИДЕО И ФОТО\1 июня ДЕНЬ ЗАЩИТЫ ДЕТЕЙ\WhatsApp Image 2023-06-01 at 14.31.2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0928"/>
            <a:ext cx="4630821" cy="3473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270892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Хо- хо- хо, ха- ха- ха,                                        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В речке плещется уха!                               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Хо- хо- хо, ха- ха- ха,                                       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Это просто ЧЕ- ПУ- ХА!                              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Хо- хо- хо, хо- хо- хо,                                      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Вот какое ЧЕ- ПУ- ХО!                                   </a:t>
            </a:r>
          </a:p>
          <a:p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Хе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-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хе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-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хе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хе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-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хе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-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хе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,                                      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Вот какое ЧЕ- ПУ- ХЕ                                 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Ху-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ху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-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ху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ху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-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ху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-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ху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,                                        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Вот какое ЧЕ- ПУ- ХУ!                                  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Хо- хо- хо, ха- ха- ха,                                       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Проглотила всё блоха                                      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Потому что ЧЕ- ПУ- ХА!   </a:t>
            </a:r>
            <a:r>
              <a:rPr lang="ru-RU" dirty="0" smtClean="0">
                <a:latin typeface="Arial Narrow" pitchFamily="34" charset="0"/>
              </a:rPr>
              <a:t> 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93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700-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esktop\bef2f8ef1e969acb0c8366b69a66ba4824751d4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5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412776"/>
            <a:ext cx="83529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 Narrow" pitchFamily="34" charset="0"/>
              </a:rPr>
              <a:t>Значительную </a:t>
            </a:r>
            <a:r>
              <a:rPr lang="ru-RU" sz="2400" dirty="0">
                <a:latin typeface="Arial Narrow" pitchFamily="34" charset="0"/>
              </a:rPr>
              <a:t>роль в развитии музыкальных способностей детей играет музыкальная </a:t>
            </a:r>
            <a:r>
              <a:rPr lang="ru-RU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Segoe Print" pitchFamily="2" charset="0"/>
              </a:rPr>
              <a:t>ПАМЯТЬ.</a:t>
            </a:r>
            <a:r>
              <a:rPr lang="ru-RU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Segoe Print" pitchFamily="2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Проблема </a:t>
            </a:r>
            <a:r>
              <a:rPr lang="ru-RU" sz="2400" dirty="0">
                <a:latin typeface="Arial Narrow" pitchFamily="34" charset="0"/>
              </a:rPr>
              <a:t>памяти является одной из самых сложных и актуальных в </a:t>
            </a:r>
            <a:r>
              <a:rPr lang="ru-RU" sz="2400" dirty="0" smtClean="0">
                <a:latin typeface="Arial Narrow" pitchFamily="34" charset="0"/>
              </a:rPr>
              <a:t>педагогике. Именно </a:t>
            </a:r>
            <a:r>
              <a:rPr lang="ru-RU" sz="2400" dirty="0">
                <a:latin typeface="Arial Narrow" pitchFamily="34" charset="0"/>
              </a:rPr>
              <a:t>память, как отражение прошлого опыта, заключенное в воспоминании и сохранении ранее пережитого становится основой развития творческих способностей и исполнительских  навыков детей, поскольку </a:t>
            </a: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"</a:t>
            </a: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itchFamily="34" charset="0"/>
              </a:rPr>
              <a:t>...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Segoe Print" pitchFamily="2" charset="0"/>
              </a:rPr>
              <a:t>творчество есть образование новых сочетаний из элементов нейронных связей, которые уже ранее были сформированы в коре больших полушарий."</a:t>
            </a:r>
          </a:p>
          <a:p>
            <a:pPr algn="just"/>
            <a:r>
              <a:rPr lang="ru-RU" sz="2400" dirty="0"/>
              <a:t>         </a:t>
            </a:r>
          </a:p>
        </p:txBody>
      </p:sp>
    </p:spTree>
    <p:extLst>
      <p:ext uri="{BB962C8B-B14F-4D97-AF65-F5344CB8AC3E}">
        <p14:creationId xmlns:p14="http://schemas.microsoft.com/office/powerpoint/2010/main" val="16480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700-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esktop\bef2f8ef1e969acb0c8366b69a66ba4824751d4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5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162880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                           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548680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002060"/>
                </a:solidFill>
                <a:latin typeface="Segoe Print" pitchFamily="2" charset="0"/>
              </a:rPr>
              <a:t>    Тренажер «МЕМОРИ»: </a:t>
            </a:r>
            <a:endParaRPr lang="ru-RU" sz="2000" dirty="0">
              <a:latin typeface="Arial Narrow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b="1" dirty="0">
                <a:latin typeface="Arial Narrow" pitchFamily="34" charset="0"/>
              </a:rPr>
              <a:t>тренирует зрительную память и зрительное восприятие;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b="1" dirty="0">
                <a:latin typeface="Arial Narrow" pitchFamily="34" charset="0"/>
              </a:rPr>
              <a:t>развивает концентрацию внимания и усидчивость;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b="1" dirty="0">
                <a:latin typeface="Arial Narrow" pitchFamily="34" charset="0"/>
              </a:rPr>
              <a:t>оптимизируются интеллектуальные процессы (внимание, память, мышление, воображение) и энергетический потенциал.</a:t>
            </a:r>
          </a:p>
        </p:txBody>
      </p:sp>
      <p:pic>
        <p:nvPicPr>
          <p:cNvPr id="10243" name="Picture 3" descr="G:\Desktop\pamya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r="7894"/>
          <a:stretch/>
        </p:blipFill>
        <p:spPr bwMode="auto">
          <a:xfrm>
            <a:off x="2987824" y="3140968"/>
            <a:ext cx="2971800" cy="2903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Выноска со стрелкой влево 21"/>
          <p:cNvSpPr/>
          <p:nvPr/>
        </p:nvSpPr>
        <p:spPr>
          <a:xfrm>
            <a:off x="6012160" y="2924944"/>
            <a:ext cx="2376264" cy="129614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4" descr="G:\Desktop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33936"/>
            <a:ext cx="2016224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Выноска со стрелкой влево 30"/>
          <p:cNvSpPr/>
          <p:nvPr/>
        </p:nvSpPr>
        <p:spPr>
          <a:xfrm>
            <a:off x="6012160" y="4797152"/>
            <a:ext cx="2376264" cy="129614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5" descr="G:\Desktop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07142"/>
            <a:ext cx="1944216" cy="1458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Выноска со стрелкой влево 32"/>
          <p:cNvSpPr/>
          <p:nvPr/>
        </p:nvSpPr>
        <p:spPr>
          <a:xfrm rot="10800000">
            <a:off x="539552" y="2924944"/>
            <a:ext cx="2304256" cy="129614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Выноска со стрелкой влево 33"/>
          <p:cNvSpPr/>
          <p:nvPr/>
        </p:nvSpPr>
        <p:spPr>
          <a:xfrm rot="10800000">
            <a:off x="467544" y="4725144"/>
            <a:ext cx="2376264" cy="129614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G:\Desktop\IMG_20231110_1149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2016224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Desktop\detsad-388271-14652310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1907443" cy="1430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1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700-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esktop\bef2f8ef1e969acb0c8366b69a66ba4824751d4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5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162880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                           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69269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DD9E3"/>
                </a:solidFill>
                <a:latin typeface="Arial Narrow" pitchFamily="34" charset="0"/>
              </a:rPr>
              <a:t>Музыкально-ритмическая деятельность</a:t>
            </a:r>
            <a:r>
              <a:rPr lang="ru-RU" sz="2400" dirty="0">
                <a:solidFill>
                  <a:srgbClr val="0DD9E3"/>
                </a:solidFill>
                <a:latin typeface="Arial Narrow" pitchFamily="34" charset="0"/>
              </a:rPr>
              <a:t> </a:t>
            </a:r>
            <a:r>
              <a:rPr lang="ru-RU" sz="2400" dirty="0">
                <a:latin typeface="Arial Narrow" pitchFamily="34" charset="0"/>
              </a:rPr>
              <a:t>– это вид музыкальной деятельности, основой которого является взаимодействие музыки и ритмического движения. В процессе движений под музыку дошкольники овладевают культурой тела, «языком движений», происходит совершенствование движений, появляется их выразительность</a:t>
            </a:r>
            <a:r>
              <a:rPr lang="ru-RU" sz="2400" dirty="0" smtClean="0">
                <a:latin typeface="Arial Narrow" pitchFamily="34" charset="0"/>
              </a:rPr>
              <a:t>. 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8194" name="Picture 2" descr="C:\ДЕТСКИЙ САД 16\МУЗЫКА\ВИДЕО И ФОТО\4 ноября 2023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5976664" cy="3361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4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700-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esktop\bef2f8ef1e969acb0c8366b69a66ba4824751d4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5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162880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                           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620688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Segoe Print" pitchFamily="2" charset="0"/>
              </a:rPr>
              <a:t>ТАНЦЕВАЛЬНЫЕ НЕЙРОИГРЫ     </a:t>
            </a:r>
          </a:p>
          <a:p>
            <a:r>
              <a:rPr lang="ru-RU" sz="4000" b="1" i="1" dirty="0" smtClean="0"/>
              <a:t>                         </a:t>
            </a:r>
            <a:r>
              <a:rPr lang="ru-RU" sz="2400" b="1" i="1" dirty="0" smtClean="0"/>
              <a:t>развивают:</a:t>
            </a:r>
            <a:endParaRPr lang="ru-RU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способности воспринимать музыку, </a:t>
            </a:r>
            <a:r>
              <a:rPr lang="ru-RU" sz="2400" dirty="0" smtClean="0"/>
              <a:t>т. е. </a:t>
            </a:r>
            <a:r>
              <a:rPr lang="ru-RU" sz="2400" dirty="0"/>
              <a:t>чувствовать ее настроение и характер, понимать ее содержание (форма, строение музыкальных фраз);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/>
              <a:t>музыкальную память;</a:t>
            </a:r>
            <a:endParaRPr lang="ru-RU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двигательные качества и умения - ловкость, точность, координация движений, пластичность.</a:t>
            </a:r>
          </a:p>
        </p:txBody>
      </p:sp>
      <p:pic>
        <p:nvPicPr>
          <p:cNvPr id="11266" name="Picture 2" descr="G:\Desktop\1659790910_55-kartinkin-net-p-fon-ritmika-krasivo-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" r="99900">
                        <a14:foregroundMark x1="46850" y1="53506" x2="46850" y2="53506"/>
                        <a14:foregroundMark x1="51450" y1="50751" x2="51450" y2="50751"/>
                        <a14:foregroundMark x1="61400" y1="36477" x2="61400" y2="36477"/>
                        <a14:foregroundMark x1="27750" y1="46912" x2="27750" y2="46912"/>
                        <a14:foregroundMark x1="12150" y1="41319" x2="12150" y2="41319"/>
                        <a14:foregroundMark x1="12950" y1="46912" x2="12950" y2="46912"/>
                        <a14:foregroundMark x1="29200" y1="56928" x2="29200" y2="56928"/>
                        <a14:foregroundMark x1="12950" y1="35810" x2="12950" y2="35810"/>
                        <a14:foregroundMark x1="7350" y1="46160" x2="7350" y2="46160"/>
                        <a14:foregroundMark x1="30250" y1="41653" x2="30250" y2="41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5064"/>
            <a:ext cx="5475470" cy="327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54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700-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esktop\bef2f8ef1e969acb0c8366b69a66ba4824751d4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5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162880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                            </a:t>
            </a:r>
          </a:p>
        </p:txBody>
      </p:sp>
      <p:pic>
        <p:nvPicPr>
          <p:cNvPr id="9218" name="Picture 2" descr="G:\Desktop\JnmpVm2oaEQ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25" l="101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565651" cy="449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8120" y="908720"/>
            <a:ext cx="77620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Гимнастика мозга – 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ключ к развитию способностей ребенка</a:t>
            </a:r>
            <a:endParaRPr lang="ru-RU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9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700-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esktop\bef2f8ef1e969acb0c8366b69a66ba4824751d4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5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ДЕТСКИЙ САД 16\МУЗЫКА\ВИДЕО И ФОТО\Клубный час 16.12 2022\WhatsApp Image 2022-12-16 at 10.30.2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5158880" cy="2321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48680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itchFamily="34" charset="0"/>
              </a:rPr>
              <a:t>Музыкальное воспитание дошкольников реализуется в рамках образовательной области «</a:t>
            </a:r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itchFamily="34" charset="0"/>
              </a:rPr>
              <a:t>Художественно-эстетическое развитие» </a:t>
            </a:r>
            <a:r>
              <a:rPr lang="ru-RU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itchFamily="34" charset="0"/>
              </a:rPr>
              <a:t>и отвечает требованиям ФОП ДО и ФГОС ДО.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25144"/>
            <a:ext cx="8532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DD9E3"/>
                </a:solidFill>
                <a:latin typeface="Arial Narrow" pitchFamily="34" charset="0"/>
              </a:rPr>
              <a:t>Цель музыкальной деятельности в современном детском саду</a:t>
            </a:r>
            <a:r>
              <a:rPr lang="ru-RU" sz="2400" dirty="0">
                <a:solidFill>
                  <a:srgbClr val="0DD9E3"/>
                </a:solidFill>
                <a:latin typeface="Arial Narrow" pitchFamily="34" charset="0"/>
              </a:rPr>
              <a:t> </a:t>
            </a: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— приобщение детей к искусству через всестороннее развитие физических и психоэмоциональных качеств в соответствии с возрастными и индивидуальными особенностями воспитанников.</a:t>
            </a:r>
          </a:p>
        </p:txBody>
      </p:sp>
    </p:spTree>
    <p:extLst>
      <p:ext uri="{BB962C8B-B14F-4D97-AF65-F5344CB8AC3E}">
        <p14:creationId xmlns:p14="http://schemas.microsoft.com/office/powerpoint/2010/main" val="3869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700-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esktop\bef2f8ef1e969acb0c8366b69a66ba4824751d4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5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980728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DD9E3"/>
                </a:solidFill>
                <a:latin typeface="Segoe Print" pitchFamily="2" charset="0"/>
              </a:rPr>
              <a:t>НЕЙРОИГРЫ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-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это  комплекс музыкально-двигательных и речевых упражнений творческого характера, которые способствуют улучшению разговорных навыков, ритмики, крупной и мелкой моторики, а также развитию интеллектуальных способностей и творческого начала.</a:t>
            </a:r>
          </a:p>
        </p:txBody>
      </p:sp>
      <p:pic>
        <p:nvPicPr>
          <p:cNvPr id="3074" name="Picture 2" descr="G:\Desktop\Сборник НЕЙРОИГРЫ\Картинки\1673523414_gas-kvas-com-p-mozg-detskii-risunok-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4293096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212976"/>
            <a:ext cx="300274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Логика</a:t>
            </a:r>
          </a:p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Последовательность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Символы</a:t>
            </a:r>
          </a:p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Разум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Речь</a:t>
            </a:r>
          </a:p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Язык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Числа</a:t>
            </a:r>
          </a:p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Рациональность</a:t>
            </a:r>
            <a:endParaRPr lang="ru-RU" sz="2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3212976"/>
            <a:ext cx="246574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Интуиция</a:t>
            </a:r>
          </a:p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Образы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Чувства</a:t>
            </a:r>
          </a:p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Ритм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Цвет</a:t>
            </a:r>
          </a:p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Мечты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Воображение</a:t>
            </a:r>
          </a:p>
          <a:p>
            <a:pPr algn="ctr"/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Абстрактность</a:t>
            </a:r>
            <a:endParaRPr lang="ru-RU" sz="2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700-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esktop\bef2f8ef1e969acb0c8366b69a66ba4824751d4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5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908720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Segoe Print" pitchFamily="2" charset="0"/>
              </a:rPr>
              <a:t>Нейроигры</a:t>
            </a:r>
            <a:r>
              <a:rPr lang="ru-RU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</a:rPr>
              <a:t> </a:t>
            </a:r>
            <a:r>
              <a:rPr lang="ru-RU" sz="2400" b="1" i="1" dirty="0">
                <a:solidFill>
                  <a:srgbClr val="0DD9E3"/>
                </a:solidFill>
                <a:latin typeface="Arial Narrow" pitchFamily="34" charset="0"/>
              </a:rPr>
              <a:t>помогают решить следующие задачи</a:t>
            </a:r>
            <a:r>
              <a:rPr lang="ru-RU" sz="2400" b="1" i="1" dirty="0" smtClean="0">
                <a:solidFill>
                  <a:srgbClr val="0DD9E3"/>
                </a:solidFill>
                <a:latin typeface="Arial Narrow" pitchFamily="34" charset="0"/>
              </a:rPr>
              <a:t>:</a:t>
            </a:r>
            <a:endParaRPr lang="ru-RU" sz="2400" dirty="0">
              <a:solidFill>
                <a:srgbClr val="0DD9E3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 Narrow" pitchFamily="34" charset="0"/>
              </a:rPr>
              <a:t>ребёнок </a:t>
            </a:r>
            <a:r>
              <a:rPr lang="ru-RU" sz="2400" dirty="0">
                <a:latin typeface="Arial Narrow" pitchFamily="34" charset="0"/>
              </a:rPr>
              <a:t>учиться чувствовать пространство, свое тело;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 Narrow" pitchFamily="34" charset="0"/>
              </a:rPr>
              <a:t>развивается </a:t>
            </a:r>
            <a:r>
              <a:rPr lang="ru-RU" sz="2400" dirty="0">
                <a:latin typeface="Arial Narrow" pitchFamily="34" charset="0"/>
              </a:rPr>
              <a:t>зрительно-моторная координация (глаз-рука);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 Narrow" pitchFamily="34" charset="0"/>
              </a:rPr>
              <a:t>формируется </a:t>
            </a:r>
            <a:r>
              <a:rPr lang="ru-RU" sz="2400" dirty="0">
                <a:latin typeface="Arial Narrow" pitchFamily="34" charset="0"/>
              </a:rPr>
              <a:t>правильное взаимодействие ног и рук;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 Narrow" pitchFamily="34" charset="0"/>
              </a:rPr>
              <a:t>учится </a:t>
            </a:r>
            <a:r>
              <a:rPr lang="ru-RU" sz="2400" dirty="0">
                <a:latin typeface="Arial Narrow" pitchFamily="34" charset="0"/>
              </a:rPr>
              <a:t>последовательно выполнять </a:t>
            </a:r>
            <a:r>
              <a:rPr lang="ru-RU" sz="2400" dirty="0" smtClean="0">
                <a:latin typeface="Arial Narrow" pitchFamily="34" charset="0"/>
              </a:rPr>
              <a:t>действия (движения);</a:t>
            </a:r>
            <a:endParaRPr lang="ru-RU" sz="2400" dirty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 Narrow" pitchFamily="34" charset="0"/>
              </a:rPr>
              <a:t>развивается </a:t>
            </a:r>
            <a:r>
              <a:rPr lang="ru-RU" sz="2400" dirty="0">
                <a:latin typeface="Arial Narrow" pitchFamily="34" charset="0"/>
              </a:rPr>
              <a:t>слуховое и зрительное внимание.   </a:t>
            </a:r>
          </a:p>
          <a:p>
            <a:r>
              <a:rPr lang="ru-RU" sz="2400" dirty="0">
                <a:latin typeface="Arial Narrow" pitchFamily="34" charset="0"/>
              </a:rPr>
              <a:t> </a:t>
            </a:r>
          </a:p>
        </p:txBody>
      </p:sp>
      <p:pic>
        <p:nvPicPr>
          <p:cNvPr id="2" name="Picture 2" descr="G:\Desktop\Сборник НЕЙРОИГРЫ\Картинки\767014_html_6538c0f8846fdb0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33"/>
          <a:stretch/>
        </p:blipFill>
        <p:spPr bwMode="auto">
          <a:xfrm>
            <a:off x="683568" y="3501008"/>
            <a:ext cx="7957047" cy="2546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0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700-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esktop\bef2f8ef1e969acb0c8366b69a66ba4824751d4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5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20688"/>
            <a:ext cx="74168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Arial Narrow" pitchFamily="34" charset="0"/>
              </a:rPr>
              <a:t>                                               </a:t>
            </a:r>
            <a:r>
              <a:rPr lang="ru-RU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Segoe Print" pitchFamily="2" charset="0"/>
              </a:rPr>
              <a:t>Музыка:</a:t>
            </a:r>
            <a:endParaRPr lang="ru-RU" sz="3200" dirty="0">
              <a:solidFill>
                <a:schemeClr val="accent5">
                  <a:lumMod val="40000"/>
                  <a:lumOff val="60000"/>
                </a:schemeClr>
              </a:solidFill>
              <a:latin typeface="Segoe Print" pitchFamily="2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latin typeface="Arial Narrow" pitchFamily="34" charset="0"/>
              </a:rPr>
              <a:t>Детские песенки: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Arial Narrow" pitchFamily="34" charset="0"/>
              </a:rPr>
              <a:t>М. </a:t>
            </a:r>
            <a:r>
              <a:rPr lang="ru-RU" sz="2000" dirty="0" err="1">
                <a:latin typeface="Arial Narrow" pitchFamily="34" charset="0"/>
              </a:rPr>
              <a:t>Клокова</a:t>
            </a:r>
            <a:r>
              <a:rPr lang="ru-RU" sz="2000" dirty="0">
                <a:latin typeface="Arial Narrow" pitchFamily="34" charset="0"/>
              </a:rPr>
              <a:t> «Два веселых гуся»,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Arial Narrow" pitchFamily="34" charset="0"/>
              </a:rPr>
              <a:t>А. Филиппенко «Саночки»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latin typeface="Arial Narrow" pitchFamily="34" charset="0"/>
              </a:rPr>
              <a:t>Русские народные мелодии:  </a:t>
            </a:r>
            <a:endParaRPr lang="ru-RU" sz="2000" dirty="0" smtClean="0">
              <a:latin typeface="Arial Narrow" pitchFamily="34" charset="0"/>
            </a:endParaRPr>
          </a:p>
          <a:p>
            <a:pPr lvl="0"/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     «</a:t>
            </a:r>
            <a:r>
              <a:rPr lang="ru-RU" sz="2000" dirty="0">
                <a:latin typeface="Arial Narrow" pitchFamily="34" charset="0"/>
              </a:rPr>
              <a:t>Ах вы, сени», «Ах, ты, береза», </a:t>
            </a:r>
          </a:p>
          <a:p>
            <a:r>
              <a:rPr lang="ru-RU" sz="2000" dirty="0" smtClean="0">
                <a:latin typeface="Arial Narrow" pitchFamily="34" charset="0"/>
              </a:rPr>
              <a:t>      «</a:t>
            </a:r>
            <a:r>
              <a:rPr lang="ru-RU" sz="2000" dirty="0">
                <a:latin typeface="Arial Narrow" pitchFamily="34" charset="0"/>
              </a:rPr>
              <a:t>Как на тоненький ледок», </a:t>
            </a:r>
            <a:endParaRPr lang="ru-RU" sz="2000" dirty="0" smtClean="0">
              <a:latin typeface="Arial Narrow" pitchFamily="34" charset="0"/>
            </a:endParaRPr>
          </a:p>
          <a:p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     «</a:t>
            </a:r>
            <a:r>
              <a:rPr lang="ru-RU" sz="2000" dirty="0">
                <a:latin typeface="Arial Narrow" pitchFamily="34" charset="0"/>
              </a:rPr>
              <a:t>Я на камушке сижу», </a:t>
            </a:r>
            <a:endParaRPr lang="ru-RU" sz="2000" dirty="0" smtClean="0">
              <a:latin typeface="Arial Narrow" pitchFamily="34" charset="0"/>
            </a:endParaRPr>
          </a:p>
          <a:p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     «</a:t>
            </a:r>
            <a:r>
              <a:rPr lang="ru-RU" sz="2000" dirty="0">
                <a:latin typeface="Arial Narrow" pitchFamily="34" charset="0"/>
              </a:rPr>
              <a:t>Во поле береза стояла», </a:t>
            </a:r>
          </a:p>
          <a:p>
            <a:r>
              <a:rPr lang="ru-RU" sz="2000" dirty="0" smtClean="0">
                <a:latin typeface="Arial Narrow" pitchFamily="34" charset="0"/>
              </a:rPr>
              <a:t>      «</a:t>
            </a:r>
            <a:r>
              <a:rPr lang="ru-RU" sz="2000" dirty="0">
                <a:latin typeface="Arial Narrow" pitchFamily="34" charset="0"/>
              </a:rPr>
              <a:t>По малину в сад пойдем», </a:t>
            </a:r>
          </a:p>
          <a:p>
            <a:r>
              <a:rPr lang="ru-RU" sz="2000" dirty="0" smtClean="0">
                <a:latin typeface="Arial Narrow" pitchFamily="34" charset="0"/>
              </a:rPr>
              <a:t>      «</a:t>
            </a:r>
            <a:r>
              <a:rPr lang="ru-RU" sz="2000" dirty="0" err="1">
                <a:latin typeface="Arial Narrow" pitchFamily="34" charset="0"/>
              </a:rPr>
              <a:t>Пойдуль</a:t>
            </a:r>
            <a:r>
              <a:rPr lang="ru-RU" sz="2000" dirty="0">
                <a:latin typeface="Arial Narrow" pitchFamily="34" charset="0"/>
              </a:rPr>
              <a:t>, да </a:t>
            </a:r>
            <a:r>
              <a:rPr lang="ru-RU" sz="2000" dirty="0" err="1">
                <a:latin typeface="Arial Narrow" pitchFamily="34" charset="0"/>
              </a:rPr>
              <a:t>выйдуль</a:t>
            </a:r>
            <a:r>
              <a:rPr lang="ru-RU" sz="2000" dirty="0">
                <a:latin typeface="Arial Narrow" pitchFamily="34" charset="0"/>
              </a:rPr>
              <a:t> я»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latin typeface="Arial Narrow" pitchFamily="34" charset="0"/>
              </a:rPr>
              <a:t>Детская ритмика «У жирафа»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latin typeface="Arial Narrow" pitchFamily="34" charset="0"/>
              </a:rPr>
              <a:t>Г. Струве «Песенка о ленивом червячке»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latin typeface="Arial Narrow" pitchFamily="34" charset="0"/>
              </a:rPr>
              <a:t>Китайская детская песенка «</a:t>
            </a:r>
            <a:r>
              <a:rPr lang="ru-RU" sz="2000" dirty="0" err="1">
                <a:latin typeface="Arial Narrow" pitchFamily="34" charset="0"/>
              </a:rPr>
              <a:t>Кукушечка</a:t>
            </a:r>
            <a:r>
              <a:rPr lang="ru-RU" sz="2000" dirty="0">
                <a:latin typeface="Arial Narrow" pitchFamily="34" charset="0"/>
              </a:rPr>
              <a:t>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latin typeface="Arial Narrow" pitchFamily="34" charset="0"/>
              </a:rPr>
              <a:t>Английская народная мелодия «Полли»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latin typeface="Arial Narrow" pitchFamily="34" charset="0"/>
              </a:rPr>
              <a:t>Танец в круге (из сборника И. </a:t>
            </a:r>
            <a:r>
              <a:rPr lang="ru-RU" sz="2000" dirty="0" err="1">
                <a:latin typeface="Arial Narrow" pitchFamily="34" charset="0"/>
              </a:rPr>
              <a:t>Каплунова</a:t>
            </a:r>
            <a:r>
              <a:rPr lang="ru-RU" sz="2000" dirty="0">
                <a:latin typeface="Arial Narrow" pitchFamily="34" charset="0"/>
              </a:rPr>
              <a:t> «Праздник каждый день»)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latin typeface="Arial Narrow" pitchFamily="34" charset="0"/>
              </a:rPr>
              <a:t>Л.-В. Бетховен «</a:t>
            </a:r>
            <a:r>
              <a:rPr lang="ru-RU" sz="2000" dirty="0" err="1">
                <a:latin typeface="Arial Narrow" pitchFamily="34" charset="0"/>
              </a:rPr>
              <a:t>Контраданс</a:t>
            </a:r>
            <a:r>
              <a:rPr lang="ru-RU" sz="2000" dirty="0">
                <a:latin typeface="Arial Narrow" pitchFamily="34" charset="0"/>
              </a:rPr>
              <a:t>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err="1">
                <a:latin typeface="Arial Narrow" pitchFamily="34" charset="0"/>
              </a:rPr>
              <a:t>Tessarose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Yibidi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4098" name="Picture 2" descr="G:\Desktop\png-transparent-music-music-folder-notes-green-singing-quavers-icon-green-music-green-note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1087" y1="78905" x2="11087" y2="78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3921064" cy="319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3429000"/>
            <a:ext cx="33505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Музыкальная папка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«Играем весело»</a:t>
            </a:r>
            <a:endParaRPr lang="ru-RU" sz="2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700-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esktop\bef2f8ef1e969acb0c8366b69a66ba4824751d4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5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92696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itchFamily="2" charset="0"/>
              </a:rPr>
              <a:t>Формирование чувства ритма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itchFamily="2" charset="0"/>
              </a:rPr>
              <a:t> </a:t>
            </a:r>
            <a:r>
              <a:rPr lang="ru-RU" sz="3200" dirty="0"/>
              <a:t>- важнейшая задача педагога на музыкальных занятиях. Ведь ритм в музыке – это категория не только времяизмерительная, но и эмоционально-выразительная, образно-поэтическая, художественно-смысловая.</a:t>
            </a:r>
          </a:p>
        </p:txBody>
      </p:sp>
      <p:pic>
        <p:nvPicPr>
          <p:cNvPr id="5124" name="Picture 4" descr="G:\Desktop\51182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2448272" cy="1836204"/>
          </a:xfrm>
          <a:prstGeom prst="roundRect">
            <a:avLst>
              <a:gd name="adj" fmla="val 16667"/>
            </a:avLst>
          </a:prstGeom>
          <a:ln w="1905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Desktop\1676638892_gas-kvas-com-p-kartochki-ritmicheskie-risunki-v-muzike-ka-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05064"/>
            <a:ext cx="2304256" cy="1728192"/>
          </a:xfrm>
          <a:prstGeom prst="roundRect">
            <a:avLst>
              <a:gd name="adj" fmla="val 16667"/>
            </a:avLst>
          </a:prstGeom>
          <a:ln w="1905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:\Desktop\4075fbab19c8035733761c8dbcce51da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53136"/>
            <a:ext cx="2582250" cy="1451799"/>
          </a:xfrm>
          <a:prstGeom prst="roundRect">
            <a:avLst>
              <a:gd name="adj" fmla="val 16667"/>
            </a:avLst>
          </a:prstGeom>
          <a:ln w="1905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1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700-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esktop\bef2f8ef1e969acb0c8366b69a66ba4824751d4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5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3212976"/>
            <a:ext cx="828092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           </a:t>
            </a:r>
            <a:r>
              <a:rPr lang="ru-RU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Варианты 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движений в ритмических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нейроиграх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</a:rPr>
              <a:t> со стаканами: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b="1" i="1" dirty="0">
                <a:latin typeface="Arial Narrow" pitchFamily="34" charset="0"/>
              </a:rPr>
              <a:t> </a:t>
            </a:r>
            <a:r>
              <a:rPr lang="ru-RU" dirty="0" smtClean="0">
                <a:latin typeface="Arial Narrow" pitchFamily="34" charset="0"/>
              </a:rPr>
              <a:t>Берем </a:t>
            </a:r>
            <a:r>
              <a:rPr lang="ru-RU" dirty="0">
                <a:latin typeface="Arial Narrow" pitchFamily="34" charset="0"/>
              </a:rPr>
              <a:t>оба стакана и под музыку делаем </a:t>
            </a:r>
            <a:r>
              <a:rPr lang="ru-RU" dirty="0" smtClean="0">
                <a:latin typeface="Arial Narrow" pitchFamily="34" charset="0"/>
              </a:rPr>
              <a:t>удары </a:t>
            </a:r>
            <a:r>
              <a:rPr lang="ru-RU" dirty="0">
                <a:latin typeface="Arial Narrow" pitchFamily="34" charset="0"/>
              </a:rPr>
              <a:t>по столу, </a:t>
            </a:r>
            <a:r>
              <a:rPr lang="ru-RU" dirty="0" smtClean="0">
                <a:latin typeface="Arial Narrow" pitchFamily="34" charset="0"/>
              </a:rPr>
              <a:t>удары </a:t>
            </a:r>
            <a:r>
              <a:rPr lang="ru-RU" dirty="0">
                <a:latin typeface="Arial Narrow" pitchFamily="34" charset="0"/>
              </a:rPr>
              <a:t>дном об дно стаканчиков.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>
                <a:latin typeface="Arial Narrow" pitchFamily="34" charset="0"/>
              </a:rPr>
              <a:t>Передаем соседям справа и слева.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>
                <a:latin typeface="Arial Narrow" pitchFamily="34" charset="0"/>
              </a:rPr>
              <a:t>«Шагаем» стаканчиками поочередно правой и левой рукой вперед и назад к себе.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>
                <a:latin typeface="Arial Narrow" pitchFamily="34" charset="0"/>
              </a:rPr>
              <a:t>Правой рукой берем правый стаканчик и надеваем его на стакан  соседа справа. .Правой рукой снимаем стакан и ставим рядом.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>
                <a:latin typeface="Arial Narrow" pitchFamily="34" charset="0"/>
              </a:rPr>
              <a:t>Правой рукой надеваем правый стаканчик  на левый стаканчик. Снимаем.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>
                <a:latin typeface="Arial Narrow" pitchFamily="34" charset="0"/>
              </a:rPr>
              <a:t>Левой рукой надеваем левый на правый стаканчик. Снимаем.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>
                <a:latin typeface="Arial Narrow" pitchFamily="34" charset="0"/>
              </a:rPr>
              <a:t>Левой рукой надеваем левый стаканчик  на правый стаканчик и отдаем соседу справа.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>
                <a:latin typeface="Arial Narrow" pitchFamily="34" charset="0"/>
              </a:rPr>
              <a:t>Снимаем верхний стаканчик и ставим рядом. Хлопок в ладоши.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>
                <a:latin typeface="Arial Narrow" pitchFamily="34" charset="0"/>
              </a:rPr>
              <a:t>Собираем стаканчики.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548680"/>
            <a:ext cx="72266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Нейроигры</a:t>
            </a:r>
            <a:r>
              <a:rPr lang="ru-RU" sz="4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с предметами</a:t>
            </a:r>
            <a:endParaRPr lang="ru-RU" sz="4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pic>
        <p:nvPicPr>
          <p:cNvPr id="2051" name="Picture 3" descr="G:\Desktop\Сборник НЕЙРОИГРЫ\Картинки\IMG_20231107_1203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2592288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Desktop\Сборник НЕЙРОИГРЫ\Картинки\IMG_20231107_1203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2600805" cy="1950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4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700-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esktop\bef2f8ef1e969acb0c8366b69a66ba4824751d4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5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:\Desktop\1529323604_imeni-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3" r="12975"/>
          <a:stretch/>
        </p:blipFill>
        <p:spPr bwMode="auto">
          <a:xfrm>
            <a:off x="467544" y="692696"/>
            <a:ext cx="4104456" cy="5544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476672"/>
            <a:ext cx="38884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Segoe Print" pitchFamily="2" charset="0"/>
              </a:rPr>
              <a:t>КЛАССИКИ</a:t>
            </a:r>
            <a:r>
              <a:rPr lang="ru-RU" sz="2000" dirty="0">
                <a:latin typeface="Arial Narrow" pitchFamily="34" charset="0"/>
              </a:rPr>
              <a:t> – детская подвижная игра, пик популярности которой, приходился на советское детство нынешних родителей, бабушек и дедушек. У современных детей другие приоритеты – они заняты телевизором, компьютером и прочими благами техники и сегодня почти позабыты веселые и подвижные игры для девочек – классики, </a:t>
            </a:r>
            <a:r>
              <a:rPr lang="ru-RU" sz="2000" dirty="0" err="1">
                <a:latin typeface="Arial Narrow" pitchFamily="34" charset="0"/>
              </a:rPr>
              <a:t>резиночки</a:t>
            </a:r>
            <a:r>
              <a:rPr lang="ru-RU" sz="2000" dirty="0">
                <a:latin typeface="Arial Narrow" pitchFamily="34" charset="0"/>
              </a:rPr>
              <a:t>, скакалки. Это довольно печальная тенденция, ведь никакие электронные развлечения не способны заменить активных игр на свежем воздухе, которые непосредственно полезны для детского здоровья, а </a:t>
            </a:r>
            <a:r>
              <a:rPr lang="ru-RU" sz="2000" dirty="0" smtClean="0">
                <a:latin typeface="Arial Narrow" pitchFamily="34" charset="0"/>
              </a:rPr>
              <a:t>также помогают развивать коммуникативные </a:t>
            </a:r>
            <a:r>
              <a:rPr lang="ru-RU" sz="2000" dirty="0">
                <a:latin typeface="Arial Narrow" pitchFamily="34" charset="0"/>
              </a:rPr>
              <a:t>навыки. </a:t>
            </a:r>
          </a:p>
        </p:txBody>
      </p:sp>
    </p:spTree>
    <p:extLst>
      <p:ext uri="{BB962C8B-B14F-4D97-AF65-F5344CB8AC3E}">
        <p14:creationId xmlns:p14="http://schemas.microsoft.com/office/powerpoint/2010/main" val="6350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700-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esktop\bef2f8ef1e969acb0c8366b69a66ba4824751d4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5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20688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Segoe Print" pitchFamily="2" charset="0"/>
              </a:rPr>
              <a:t>ПЕНИЕ</a:t>
            </a:r>
            <a:r>
              <a:rPr lang="ru-RU" sz="2400" dirty="0">
                <a:latin typeface="Arial Narrow" pitchFamily="34" charset="0"/>
              </a:rPr>
              <a:t> – основное средство музыкального воспитания. Оно наиболее близко и доступно детям. </a:t>
            </a:r>
            <a:r>
              <a:rPr lang="ru-RU" sz="2400" dirty="0" smtClean="0">
                <a:latin typeface="Arial Narrow" pitchFamily="34" charset="0"/>
              </a:rPr>
              <a:t>Исполняя </a:t>
            </a:r>
            <a:r>
              <a:rPr lang="ru-RU" sz="2400" dirty="0">
                <a:latin typeface="Arial Narrow" pitchFamily="34" charset="0"/>
              </a:rPr>
              <a:t>песни, они глубже воспринимают музыку, активно выражают свои переживания и чувства. Текст песни помогает им понять содержание музыки и облегчает усвоение мелодии.  Пение способствует развитию речи.</a:t>
            </a:r>
          </a:p>
        </p:txBody>
      </p:sp>
      <p:pic>
        <p:nvPicPr>
          <p:cNvPr id="3" name="Picture 2" descr="G:\Desktop\Моментальный снимок 1 (09.11.2023 11-46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6660039" cy="3753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8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ЕЙРОИГРЫ (презентация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НЕЙРОИГРЫ (презентация)</Template>
  <TotalTime>1</TotalTime>
  <Words>516</Words>
  <Application>Microsoft Office PowerPoint</Application>
  <PresentationFormat>Экран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НЕЙРОИГРЫ (презентация)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Михайлов</dc:creator>
  <cp:lastModifiedBy>Владимир Михайлов</cp:lastModifiedBy>
  <cp:revision>1</cp:revision>
  <dcterms:created xsi:type="dcterms:W3CDTF">2023-12-07T08:30:47Z</dcterms:created>
  <dcterms:modified xsi:type="dcterms:W3CDTF">2023-12-07T08:31:57Z</dcterms:modified>
</cp:coreProperties>
</file>