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82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2D0D-7F49-4745-83E7-4BF3A5AA388C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032A-84EA-4118-94E3-DEA8DF688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17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2D0D-7F49-4745-83E7-4BF3A5AA388C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032A-84EA-4118-94E3-DEA8DF688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49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2D0D-7F49-4745-83E7-4BF3A5AA388C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032A-84EA-4118-94E3-DEA8DF688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56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2D0D-7F49-4745-83E7-4BF3A5AA388C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032A-84EA-4118-94E3-DEA8DF688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26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2D0D-7F49-4745-83E7-4BF3A5AA388C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032A-84EA-4118-94E3-DEA8DF688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9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2D0D-7F49-4745-83E7-4BF3A5AA388C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032A-84EA-4118-94E3-DEA8DF688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6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2D0D-7F49-4745-83E7-4BF3A5AA388C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032A-84EA-4118-94E3-DEA8DF688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2D0D-7F49-4745-83E7-4BF3A5AA388C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032A-84EA-4118-94E3-DEA8DF688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1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2D0D-7F49-4745-83E7-4BF3A5AA388C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032A-84EA-4118-94E3-DEA8DF688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0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2D0D-7F49-4745-83E7-4BF3A5AA388C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032A-84EA-4118-94E3-DEA8DF688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80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2D0D-7F49-4745-83E7-4BF3A5AA388C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5032A-84EA-4118-94E3-DEA8DF688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2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82D0D-7F49-4745-83E7-4BF3A5AA388C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5032A-84EA-4118-94E3-DEA8DF688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31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14368775_19-p-krasivii-fon-odnotonnii-svetlii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" y="-21637"/>
            <a:ext cx="9139200" cy="687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Desktop\stGexqkXqv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414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556792"/>
            <a:ext cx="87849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 </a:t>
            </a:r>
            <a:r>
              <a:rPr lang="ru-RU" sz="3600" b="1" dirty="0" smtClean="0"/>
              <a:t>          </a:t>
            </a:r>
            <a:r>
              <a:rPr lang="ru-RU" sz="3200" b="1" dirty="0" smtClean="0">
                <a:solidFill>
                  <a:srgbClr val="FF0066"/>
                </a:solidFill>
                <a:latin typeface="Arial Narrow" pitchFamily="34" charset="0"/>
              </a:rPr>
              <a:t>Консультация </a:t>
            </a:r>
            <a:r>
              <a:rPr lang="ru-RU" sz="3200" b="1" dirty="0">
                <a:solidFill>
                  <a:srgbClr val="FF0066"/>
                </a:solidFill>
                <a:latin typeface="Arial Narrow" pitchFamily="34" charset="0"/>
              </a:rPr>
              <a:t>для воспитателей</a:t>
            </a:r>
          </a:p>
          <a:p>
            <a:r>
              <a:rPr lang="ru-RU" sz="3200" b="1" dirty="0" smtClean="0">
                <a:solidFill>
                  <a:srgbClr val="FF0066"/>
                </a:solidFill>
                <a:latin typeface="Arial Narrow" pitchFamily="34" charset="0"/>
              </a:rPr>
              <a:t>    «</a:t>
            </a:r>
            <a:r>
              <a:rPr lang="ru-RU" sz="3200" b="1" dirty="0">
                <a:solidFill>
                  <a:srgbClr val="FF0066"/>
                </a:solidFill>
                <a:latin typeface="Arial Narrow" pitchFamily="34" charset="0"/>
              </a:rPr>
              <a:t>ИГРЫ В ЛЕТНИЙ ПЕРИОД НА УЧАСТКЕ»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20688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</a:t>
            </a: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Муниципальное </a:t>
            </a:r>
            <a:r>
              <a:rPr lang="ru-RU" sz="2000" b="1" dirty="0">
                <a:solidFill>
                  <a:srgbClr val="0070C0"/>
                </a:solidFill>
                <a:latin typeface="Arial Narrow" pitchFamily="34" charset="0"/>
              </a:rPr>
              <a:t>автономное дошкольное образовательное </a:t>
            </a: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учреждение «Детский </a:t>
            </a:r>
            <a:r>
              <a:rPr lang="ru-RU" sz="2000" b="1" dirty="0">
                <a:solidFill>
                  <a:srgbClr val="0070C0"/>
                </a:solidFill>
                <a:latin typeface="Arial Narrow" pitchFamily="34" charset="0"/>
              </a:rPr>
              <a:t>сад № </a:t>
            </a: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32»</a:t>
            </a:r>
            <a:endParaRPr lang="ru-RU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3356992"/>
            <a:ext cx="25922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A8289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Arimo" pitchFamily="34" charset="0"/>
                <a:cs typeface="Arimo" pitchFamily="34" charset="0"/>
              </a:rPr>
              <a:t>Подготовила:</a:t>
            </a:r>
          </a:p>
          <a:p>
            <a:pPr algn="ctr"/>
            <a:r>
              <a:rPr lang="ru-RU" b="1" dirty="0" smtClean="0">
                <a:ln w="1905"/>
                <a:solidFill>
                  <a:srgbClr val="A8289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Arimo" pitchFamily="34" charset="0"/>
                <a:cs typeface="Arimo" pitchFamily="34" charset="0"/>
              </a:rPr>
              <a:t>м</a:t>
            </a:r>
            <a:r>
              <a:rPr lang="ru-RU" b="1" cap="none" spc="0" dirty="0" smtClean="0">
                <a:ln w="1905"/>
                <a:solidFill>
                  <a:srgbClr val="A8289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Arimo" pitchFamily="34" charset="0"/>
                <a:cs typeface="Arimo" pitchFamily="34" charset="0"/>
              </a:rPr>
              <a:t>узыкальный </a:t>
            </a:r>
          </a:p>
          <a:p>
            <a:pPr algn="ctr"/>
            <a:r>
              <a:rPr lang="ru-RU" b="1" cap="none" spc="0" dirty="0" smtClean="0">
                <a:ln w="1905"/>
                <a:solidFill>
                  <a:srgbClr val="A8289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Arimo" pitchFamily="34" charset="0"/>
                <a:cs typeface="Arimo" pitchFamily="34" charset="0"/>
              </a:rPr>
              <a:t>рук</a:t>
            </a:r>
            <a:r>
              <a:rPr lang="ru-RU" b="1" dirty="0" smtClean="0">
                <a:ln w="1905"/>
                <a:solidFill>
                  <a:srgbClr val="A8289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Arimo" pitchFamily="34" charset="0"/>
                <a:cs typeface="Arimo" pitchFamily="34" charset="0"/>
              </a:rPr>
              <a:t>оводитель</a:t>
            </a:r>
            <a:r>
              <a:rPr lang="ru-RU" b="1" cap="none" spc="0" dirty="0" smtClean="0">
                <a:ln w="1905"/>
                <a:solidFill>
                  <a:srgbClr val="A8289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Arimo" pitchFamily="34" charset="0"/>
                <a:cs typeface="Arimo" pitchFamily="34" charset="0"/>
              </a:rPr>
              <a:t> </a:t>
            </a:r>
          </a:p>
          <a:p>
            <a:pPr algn="ctr"/>
            <a:r>
              <a:rPr lang="ru-RU" b="1" cap="none" spc="0" dirty="0" smtClean="0">
                <a:ln w="1905"/>
                <a:solidFill>
                  <a:srgbClr val="A8289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ea typeface="Arimo" pitchFamily="34" charset="0"/>
                <a:cs typeface="Arimo" pitchFamily="34" charset="0"/>
              </a:rPr>
              <a:t>Семенова М.В.</a:t>
            </a:r>
            <a:endParaRPr lang="ru-RU" b="1" cap="none" spc="0" dirty="0">
              <a:ln w="1905"/>
              <a:solidFill>
                <a:srgbClr val="A8289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  <a:ea typeface="Arimo" pitchFamily="34" charset="0"/>
              <a:cs typeface="Arimo" pitchFamily="34" charset="0"/>
            </a:endParaRPr>
          </a:p>
        </p:txBody>
      </p:sp>
      <p:pic>
        <p:nvPicPr>
          <p:cNvPr id="2051" name="Picture 3" descr="G:\Desktop\aae0d66ba526a48191049a5ba80e0f2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3888432" cy="2954406"/>
          </a:xfrm>
          <a:prstGeom prst="roundRect">
            <a:avLst>
              <a:gd name="adj" fmla="val 16667"/>
            </a:avLst>
          </a:prstGeom>
          <a:ln w="28575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г. Краснотурьинск, 6 июня 2024 г. </a:t>
            </a:r>
          </a:p>
        </p:txBody>
      </p:sp>
    </p:spTree>
    <p:extLst>
      <p:ext uri="{BB962C8B-B14F-4D97-AF65-F5344CB8AC3E}">
        <p14:creationId xmlns:p14="http://schemas.microsoft.com/office/powerpoint/2010/main" val="23613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esktop\1614368775_19-p-krasivii-fon-odnotonnii-svetlii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" y="-21637"/>
            <a:ext cx="9139200" cy="687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Desktop\stGexqkXqv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414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48680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7030A0"/>
                </a:solidFill>
                <a:latin typeface="Arial Narrow" pitchFamily="34" charset="0"/>
              </a:rPr>
              <a:t>ИГРА</a:t>
            </a:r>
            <a:r>
              <a:rPr lang="ru-RU" sz="3200" dirty="0">
                <a:solidFill>
                  <a:srgbClr val="002060"/>
                </a:solidFill>
              </a:rPr>
              <a:t> – сознательная активная двигательная деятельность ребенка, предполагающая точное и своевременно выполнение заданий, которые связаны с обязательными для всех играющих правилами. </a:t>
            </a:r>
          </a:p>
        </p:txBody>
      </p:sp>
      <p:pic>
        <p:nvPicPr>
          <p:cNvPr id="3074" name="Picture 2" descr="G:\Desktop\ee5ef9fe-7baa-5131-9635-6bdb3b1c29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3857537" cy="243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Desktop\pogudx5jb566g13m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3" y="3778227"/>
            <a:ext cx="3481889" cy="245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5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esktop\1614368775_19-p-krasivii-fon-odnotonnii-svetlii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" y="-21637"/>
            <a:ext cx="9139200" cy="687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Desktop\stGexqkXqv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414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620688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latin typeface="Arial Narrow" pitchFamily="34" charset="0"/>
              </a:rPr>
              <a:t>При организации подвижной игры следует придерживаться следующих правил: ­ </a:t>
            </a:r>
            <a:endParaRPr lang="ru-RU" sz="24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772816"/>
            <a:ext cx="74168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  <a:latin typeface="Segoe Print" pitchFamily="2" charset="0"/>
              </a:rPr>
              <a:t>Четкое и понятное объяснение правил игры </a:t>
            </a:r>
            <a:endParaRPr lang="ru-RU" sz="2400" b="1" dirty="0">
              <a:solidFill>
                <a:srgbClr val="FF0066"/>
              </a:solidFill>
              <a:latin typeface="Segoe Prin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2708920"/>
            <a:ext cx="59046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Участие в игре всех ребят группы</a:t>
            </a:r>
            <a:endParaRPr lang="ru-RU" sz="24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573016"/>
            <a:ext cx="756084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В играх должны решаться как двигательные, так и обучающие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задачи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Segoe Print" pitchFamily="2" charset="0"/>
              </a:rPr>
              <a:t>­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869160"/>
            <a:ext cx="756084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B0F0"/>
                </a:solidFill>
                <a:latin typeface="Segoe Print" pitchFamily="2" charset="0"/>
              </a:rPr>
              <a:t>Инвентарь для игры должен быть красивым, интересным, </a:t>
            </a:r>
            <a:r>
              <a:rPr lang="ru-RU" sz="2400" b="1" dirty="0" smtClean="0">
                <a:solidFill>
                  <a:srgbClr val="00B0F0"/>
                </a:solidFill>
                <a:latin typeface="Segoe Print" pitchFamily="2" charset="0"/>
              </a:rPr>
              <a:t>безопасным</a:t>
            </a:r>
            <a:endParaRPr lang="ru-RU" sz="2400" b="1" dirty="0">
              <a:solidFill>
                <a:srgbClr val="00B0F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esktop\1614368775_19-p-krasivii-fon-odnotonnii-svetlii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" y="-21637"/>
            <a:ext cx="9139200" cy="687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Desktop\stGexqkXqv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414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Desktop\kart-podv-igr-s-celami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3778003" cy="534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620688"/>
            <a:ext cx="38164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7030A0"/>
                </a:solidFill>
              </a:rPr>
              <a:t>        Основные цели </a:t>
            </a:r>
            <a:r>
              <a:rPr lang="ru-RU" sz="2000" b="1" i="1" dirty="0">
                <a:solidFill>
                  <a:srgbClr val="7030A0"/>
                </a:solidFill>
              </a:rPr>
              <a:t>и задачи</a:t>
            </a:r>
            <a:r>
              <a:rPr lang="ru-RU" sz="2000" b="1" i="1" dirty="0" smtClean="0">
                <a:solidFill>
                  <a:srgbClr val="7030A0"/>
                </a:solidFill>
              </a:rPr>
              <a:t>:</a:t>
            </a:r>
          </a:p>
          <a:p>
            <a:pPr algn="just"/>
            <a:endParaRPr lang="ru-RU" sz="2000" b="1" i="1" dirty="0">
              <a:solidFill>
                <a:srgbClr val="7030A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создание </a:t>
            </a:r>
            <a:r>
              <a:rPr lang="ru-RU" sz="2000" dirty="0"/>
              <a:t>условий для развития игровой деятельности </a:t>
            </a:r>
            <a:r>
              <a:rPr lang="ru-RU" sz="2000" dirty="0" smtClean="0"/>
              <a:t>детей;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формирование </a:t>
            </a:r>
            <a:r>
              <a:rPr lang="ru-RU" sz="2000" dirty="0"/>
              <a:t>игровых умений, развитие культурных форм </a:t>
            </a:r>
            <a:r>
              <a:rPr lang="ru-RU" sz="2000" dirty="0" smtClean="0"/>
              <a:t>игры;</a:t>
            </a:r>
          </a:p>
          <a:p>
            <a:pPr algn="just"/>
            <a:endParaRPr lang="ru-RU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всестороннее </a:t>
            </a:r>
            <a:r>
              <a:rPr lang="ru-RU" sz="2000" dirty="0"/>
              <a:t>воспитание и гармоническое развитие детей в игре (эмоционально-нравственное, умственное, физическое, художественно-эстетическое и социально-коммуникативное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004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esktop\1614368775_19-p-krasivii-fon-odnotonnii-svetlii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" y="-21637"/>
            <a:ext cx="9139200" cy="687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Desktop\stGexqkXqv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414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764704"/>
            <a:ext cx="7855164" cy="584775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</a:rPr>
              <a:t>Игра </a:t>
            </a:r>
            <a:r>
              <a:rPr lang="ru-RU" sz="3200" b="1" dirty="0">
                <a:solidFill>
                  <a:srgbClr val="FF0066"/>
                </a:solidFill>
              </a:rPr>
              <a:t>4 </a:t>
            </a:r>
            <a:r>
              <a:rPr lang="en-US" sz="3200" b="1" dirty="0">
                <a:solidFill>
                  <a:srgbClr val="FF0066"/>
                </a:solidFill>
              </a:rPr>
              <a:t>D </a:t>
            </a:r>
            <a:r>
              <a:rPr lang="ru-RU" sz="3200" b="1" dirty="0">
                <a:solidFill>
                  <a:srgbClr val="FF0066"/>
                </a:solidFill>
              </a:rPr>
              <a:t>«Дети, движение, дружба, двор» </a:t>
            </a:r>
            <a:endParaRPr lang="ru-RU" sz="3200" dirty="0">
              <a:solidFill>
                <a:srgbClr val="FF0066"/>
              </a:solidFill>
            </a:endParaRPr>
          </a:p>
        </p:txBody>
      </p:sp>
      <p:pic>
        <p:nvPicPr>
          <p:cNvPr id="1026" name="Picture 2" descr="G:\Desktop\2319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3783092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esktop\___202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604271" cy="2735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0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esktop\1614368775_19-p-krasivii-fon-odnotonnii-svetlii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" y="-21637"/>
            <a:ext cx="9139200" cy="687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Desktop\stGexqkXqv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414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764704"/>
            <a:ext cx="748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2060"/>
                </a:solidFill>
              </a:rPr>
              <a:t>В игре ребенок приобретает новые и уточняет уже имеющиеся у него знания, активизирует словарь, развивает любознательность, пытливость, а также нравственные качества: волю, смелость, выдержку, умение уступать, формируются начала коллективизма.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725144"/>
            <a:ext cx="7557317" cy="10081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 за   внимание!</a:t>
            </a:r>
            <a:endParaRPr lang="ru-RU" sz="5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179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онсультация ИГРЫ В ЛЕТНИЙ ОЗДОРОВИТЕЛЬНЫЙ ПЕРИ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Консультация ИГРЫ В ЛЕТНИЙ ОЗДОРОВИТЕЛЬНЫЙ ПЕРИОД</Template>
  <TotalTime>7</TotalTime>
  <Words>168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Консультация ИГРЫ В ЛЕТНИЙ ОЗДОРОВИТЕЛЬНЫЙ ПЕРИОД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Михайлов</dc:creator>
  <cp:lastModifiedBy>Владимир Михайлов</cp:lastModifiedBy>
  <cp:revision>1</cp:revision>
  <dcterms:created xsi:type="dcterms:W3CDTF">2024-06-06T08:19:09Z</dcterms:created>
  <dcterms:modified xsi:type="dcterms:W3CDTF">2024-06-06T08:26:22Z</dcterms:modified>
</cp:coreProperties>
</file>