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1D4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53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99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1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42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64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0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57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26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1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D2419-0753-4132-88C4-E681D5FA29BA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9A933-989F-4F05-8793-6B16DA7616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63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3292" cy="6192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700808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+mj-lt"/>
              </a:rPr>
              <a:t>Музыкальная </a:t>
            </a:r>
            <a:endParaRPr lang="ru-RU" sz="2800" b="1" dirty="0" smtClean="0">
              <a:latin typeface="+mj-lt"/>
            </a:endParaRPr>
          </a:p>
          <a:p>
            <a:pPr algn="ctr"/>
            <a:r>
              <a:rPr lang="ru-RU" sz="2800" b="1" dirty="0" smtClean="0">
                <a:latin typeface="+mj-lt"/>
              </a:rPr>
              <a:t>предметно-развивающая среда,</a:t>
            </a:r>
            <a:endParaRPr lang="ru-RU" sz="2800" dirty="0" smtClean="0">
              <a:latin typeface="+mj-lt"/>
            </a:endParaRPr>
          </a:p>
          <a:p>
            <a:pPr algn="ctr"/>
            <a:r>
              <a:rPr lang="ru-RU" sz="2800" b="1" dirty="0" smtClean="0">
                <a:latin typeface="+mj-lt"/>
              </a:rPr>
              <a:t>как </a:t>
            </a:r>
            <a:r>
              <a:rPr lang="ru-RU" sz="2800" b="1" dirty="0">
                <a:latin typeface="+mj-lt"/>
              </a:rPr>
              <a:t>условие  успешной   адаптации </a:t>
            </a:r>
            <a:r>
              <a:rPr lang="ru-RU" sz="2800" b="1" dirty="0" smtClean="0">
                <a:latin typeface="+mj-lt"/>
              </a:rPr>
              <a:t>детей к ДОУ</a:t>
            </a:r>
            <a:endParaRPr lang="ru-RU" sz="2800" b="1" dirty="0">
              <a:latin typeface="+mj-lt"/>
            </a:endParaRPr>
          </a:p>
          <a:p>
            <a:pPr algn="ctr"/>
            <a:r>
              <a:rPr lang="ru-RU" sz="2800" i="1" dirty="0" smtClean="0"/>
              <a:t> (</a:t>
            </a:r>
            <a:r>
              <a:rPr lang="ru-RU" sz="2800" i="1" dirty="0"/>
              <a:t>из опыта работы)</a:t>
            </a:r>
            <a:endParaRPr lang="ru-RU" sz="2800" dirty="0"/>
          </a:p>
          <a:p>
            <a:pPr algn="ctr"/>
            <a:r>
              <a:rPr lang="ru-RU" sz="2800" i="1" dirty="0"/>
              <a:t> 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4077072"/>
            <a:ext cx="3544240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</a:t>
            </a:r>
          </a:p>
          <a:p>
            <a:pPr algn="ctr"/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музыкальный руководитель</a:t>
            </a:r>
          </a:p>
          <a:p>
            <a:pPr algn="ctr"/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 ДОУ №16 СЕМЕНОВА М.В.</a:t>
            </a:r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27299" y="5733256"/>
            <a:ext cx="43795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 Краснотурьинск, я</a:t>
            </a:r>
            <a:r>
              <a:rPr lang="ru-RU" sz="2000" b="1" cap="none" spc="0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нварь 2023 уч. г.</a:t>
            </a:r>
            <a:endParaRPr lang="ru-RU" sz="2000" b="1" cap="none" spc="0" dirty="0">
              <a:ln w="1905"/>
              <a:solidFill>
                <a:srgbClr val="66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81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404664"/>
            <a:ext cx="514275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Игровой массаж</a:t>
            </a:r>
            <a:endParaRPr lang="ru-RU" sz="5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6" name="Picture 4" descr="G:\Desktop\documentsfolderblank_993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417646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03648" y="2708920"/>
            <a:ext cx="2710102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Музыкальная папка</a:t>
            </a:r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«Будем все здоровы!»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7" name="Picture 5" descr="G:\Desktop\V8hnVswLI-dG8QKpVhGsP1GXyl3Dw21sG7eVb1n7gDcyVw89E4putkqwg9XLcgrP56DyV01VvctrrleS-9LDkBH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73016"/>
            <a:ext cx="2953309" cy="17043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1196752"/>
            <a:ext cx="3463384" cy="53245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i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Бегемотики</a:t>
            </a: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«Велосипед»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«Королевский марш»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«Лягушка»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«Маляр»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«Птички»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«Муха»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«Мы пилим доски»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«Посмотри-ка, мой малыш»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«Ладошки»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 барабаном ходит ежик»</a:t>
            </a:r>
          </a:p>
          <a:p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7035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8016169" cy="76944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Адаптационные  сказки</a:t>
            </a:r>
            <a:endParaRPr lang="ru-RU" sz="4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4" descr="G:\Desktop\IMG_20221108_1413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7"/>
          <a:stretch/>
        </p:blipFill>
        <p:spPr bwMode="auto">
          <a:xfrm>
            <a:off x="2483768" y="1412776"/>
            <a:ext cx="4176464" cy="28740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4509120"/>
            <a:ext cx="63367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«Ежонок - </a:t>
            </a:r>
            <a:r>
              <a:rPr lang="ru-RU" sz="2400" b="1" i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грибничок</a:t>
            </a: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«Как лисенок Ветерок за медом ходил»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Лесная яблонька»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400" b="1" i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Лисичкина</a:t>
            </a: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каша»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«Малиновое мороженое»</a:t>
            </a:r>
          </a:p>
        </p:txBody>
      </p:sp>
    </p:spTree>
    <p:extLst>
      <p:ext uri="{BB962C8B-B14F-4D97-AF65-F5344CB8AC3E}">
        <p14:creationId xmlns:p14="http://schemas.microsoft.com/office/powerpoint/2010/main" val="731750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476672"/>
            <a:ext cx="5848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Сенсорный фартук</a:t>
            </a:r>
            <a:endParaRPr lang="ru-RU" sz="5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40768"/>
            <a:ext cx="612068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Вы не знаете, чем привлечь внимание малышей?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Они </a:t>
            </a:r>
            <a:r>
              <a:rPr lang="ru-RU" sz="2000" b="1" dirty="0"/>
              <a:t>разбегаются в разные стороны?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Не </a:t>
            </a:r>
            <a:r>
              <a:rPr lang="ru-RU" sz="2000" b="1" dirty="0"/>
              <a:t>слышат вас и занимаются каждый своим делом?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Капризничают </a:t>
            </a:r>
            <a:r>
              <a:rPr lang="ru-RU" sz="2000" b="1" dirty="0"/>
              <a:t>и просятся домой? </a:t>
            </a:r>
            <a:endParaRPr lang="ru-RU" sz="2000" b="1" dirty="0" smtClean="0"/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Срочно </a:t>
            </a:r>
            <a:r>
              <a:rPr lang="ru-RU" sz="2400" b="1" dirty="0">
                <a:solidFill>
                  <a:srgbClr val="FF0000"/>
                </a:solidFill>
              </a:rPr>
              <a:t>надевайте сенсорный фартук!</a:t>
            </a:r>
          </a:p>
          <a:p>
            <a:pPr algn="just"/>
            <a:r>
              <a:rPr lang="ru-RU" sz="2000" b="1" dirty="0"/>
              <a:t> </a:t>
            </a:r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/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Этот фартук непростой. </a:t>
            </a:r>
            <a:endParaRPr lang="ru-RU" sz="2000" b="1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Он </a:t>
            </a:r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с детьми помощник мой!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Его скорее надевай. </a:t>
            </a:r>
            <a:endParaRPr lang="ru-RU" sz="2000" b="1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Пой</a:t>
            </a:r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! Танцуй! С детьми играй!</a:t>
            </a:r>
          </a:p>
        </p:txBody>
      </p:sp>
      <p:pic>
        <p:nvPicPr>
          <p:cNvPr id="4" name="Picture 2" descr="G:\Desktop\WhatsApp Image 2023-01-30 at 09.13.0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5" b="20463"/>
          <a:stretch/>
        </p:blipFill>
        <p:spPr bwMode="auto">
          <a:xfrm>
            <a:off x="4788024" y="2996952"/>
            <a:ext cx="3419364" cy="3369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988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Desktop\юмор-1182x1024-1250x9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00" r="100000">
                        <a14:foregroundMark x1="46640" y1="41297" x2="46640" y2="41297"/>
                        <a14:foregroundMark x1="49840" y1="43135" x2="49840" y2="43135"/>
                        <a14:foregroundMark x1="44400" y1="47784" x2="44400" y2="47784"/>
                        <a14:foregroundMark x1="71520" y1="42054" x2="71520" y2="42054"/>
                        <a14:foregroundMark x1="69520" y1="42054" x2="69520" y2="42054"/>
                        <a14:foregroundMark x1="66960" y1="42811" x2="66960" y2="42811"/>
                        <a14:foregroundMark x1="62080" y1="70162" x2="62080" y2="70162"/>
                        <a14:foregroundMark x1="58640" y1="70162" x2="58640" y2="70162"/>
                        <a14:foregroundMark x1="58400" y1="80973" x2="58400" y2="80973"/>
                        <a14:foregroundMark x1="58960" y1="80216" x2="58960" y2="802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5040560" cy="373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 rot="840000">
            <a:off x="3930257" y="415527"/>
            <a:ext cx="4599157" cy="418882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50427" y="1268760"/>
            <a:ext cx="34628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</a:t>
            </a:r>
          </a:p>
          <a:p>
            <a:pPr algn="ctr"/>
            <a:r>
              <a:rPr lang="ru-RU" sz="5400" b="1" i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</a:t>
            </a:r>
            <a:r>
              <a:rPr lang="ru-RU" sz="54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</a:p>
          <a:p>
            <a:pPr algn="ctr"/>
            <a:r>
              <a:rPr lang="ru-RU" sz="5400" b="1" i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ru-RU" sz="5400" b="1" i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нимание!</a:t>
            </a:r>
            <a:endParaRPr lang="ru-RU" sz="5400" b="1" i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3252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esktop\3d6dfb6cd76ce2cf361a8449f813719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54" b="992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477"/>
          <a:stretch/>
        </p:blipFill>
        <p:spPr bwMode="auto">
          <a:xfrm>
            <a:off x="179512" y="3789040"/>
            <a:ext cx="8641907" cy="26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91683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Адаптация в детском саду </a:t>
            </a:r>
            <a:r>
              <a:rPr lang="ru-RU" sz="2800" dirty="0"/>
              <a:t>– это процесс привыкания ребенка к новым условиям его жизни: помещение, распорядок дня, педагоги и другие дети вокруг. </a:t>
            </a:r>
          </a:p>
        </p:txBody>
      </p:sp>
    </p:spTree>
    <p:extLst>
      <p:ext uri="{BB962C8B-B14F-4D97-AF65-F5344CB8AC3E}">
        <p14:creationId xmlns:p14="http://schemas.microsoft.com/office/powerpoint/2010/main" val="3362727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836712"/>
            <a:ext cx="770485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>
                <a:solidFill>
                  <a:srgbClr val="002060"/>
                </a:solidFill>
              </a:rPr>
              <a:t>Федеральный государственный стандарт дошкольного </a:t>
            </a:r>
            <a:r>
              <a:rPr lang="ru-RU" sz="3200" b="1" i="1" dirty="0" smtClean="0">
                <a:solidFill>
                  <a:srgbClr val="002060"/>
                </a:solidFill>
              </a:rPr>
              <a:t>образования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/>
              <a:t>3.3.2 Развивающая предметно-пространственная среда должна обеспечивать возможность общения и совместной деятельности детей и взрослых, двигательной активности, а также возможности для уединения</a:t>
            </a:r>
            <a:r>
              <a:rPr lang="ru-RU" sz="2400" b="1" dirty="0" smtClean="0"/>
              <a:t>.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/>
              <a:t>3.3.4 </a:t>
            </a:r>
            <a:r>
              <a:rPr lang="ru-RU" sz="2400" b="1" dirty="0" smtClean="0"/>
              <a:t>Развивающая предметно-пространственная </a:t>
            </a:r>
            <a:r>
              <a:rPr lang="ru-RU" sz="2400" b="1" dirty="0"/>
              <a:t>среда должна быть содержательно-насыщенной, трансформируемый, </a:t>
            </a:r>
            <a:r>
              <a:rPr lang="ru-RU" sz="2400" b="1" dirty="0" err="1"/>
              <a:t>полуфункциональной</a:t>
            </a:r>
            <a:r>
              <a:rPr lang="ru-RU" sz="2400" b="1" dirty="0"/>
              <a:t>, вариативной, доступной и безопасной.</a:t>
            </a:r>
          </a:p>
        </p:txBody>
      </p:sp>
    </p:spTree>
    <p:extLst>
      <p:ext uri="{BB962C8B-B14F-4D97-AF65-F5344CB8AC3E}">
        <p14:creationId xmlns:p14="http://schemas.microsoft.com/office/powerpoint/2010/main" val="151798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620688"/>
            <a:ext cx="770485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Цель:  </a:t>
            </a:r>
            <a:r>
              <a:rPr lang="ru-RU" sz="2800" dirty="0"/>
              <a:t>создание музыкальной </a:t>
            </a:r>
            <a:r>
              <a:rPr lang="ru-RU" sz="2800" dirty="0" smtClean="0"/>
              <a:t> предметно-развивающей  </a:t>
            </a:r>
            <a:r>
              <a:rPr lang="ru-RU" sz="2800" dirty="0"/>
              <a:t>среды, способствующей успешной адаптации детей к дошкольному учреждению.</a:t>
            </a:r>
            <a:r>
              <a:rPr lang="ru-RU" sz="2800" i="1" dirty="0"/>
              <a:t> </a:t>
            </a:r>
            <a:endParaRPr lang="ru-RU" sz="2800" dirty="0"/>
          </a:p>
          <a:p>
            <a:endParaRPr lang="ru-RU" sz="3200" b="1" i="1" dirty="0" smtClean="0">
              <a:solidFill>
                <a:srgbClr val="FF0000"/>
              </a:solidFill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Задачи</a:t>
            </a:r>
            <a:r>
              <a:rPr lang="ru-RU" sz="3200" b="1" i="1" dirty="0">
                <a:solidFill>
                  <a:srgbClr val="FF0000"/>
                </a:solidFill>
              </a:rPr>
              <a:t>: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i="1" dirty="0"/>
              <a:t>создать благоприятные условия, способствующие эмоциональному благополучию детей  с учетом их потребностей и интересов</a:t>
            </a:r>
            <a:r>
              <a:rPr lang="ru-RU" sz="2800" i="1" dirty="0" smtClean="0"/>
              <a:t>;</a:t>
            </a:r>
          </a:p>
          <a:p>
            <a:pPr lvl="0"/>
            <a:endParaRPr lang="ru-RU" sz="2800" i="1" dirty="0" smtClean="0"/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i="1" dirty="0" smtClean="0"/>
              <a:t>развивать </a:t>
            </a:r>
            <a:r>
              <a:rPr lang="ru-RU" sz="2800" i="1" dirty="0"/>
              <a:t>навыки взаимодействия детей друг с другом и с воспитателем.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5064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476672"/>
            <a:ext cx="6711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Музыкальный </a:t>
            </a:r>
            <a:r>
              <a:rPr lang="ru-RU" sz="5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центр</a:t>
            </a:r>
            <a:endParaRPr lang="ru-RU" sz="5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G:\Desktop\IMG_20230118_1244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64804"/>
            <a:ext cx="6225208" cy="4668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1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Desktop\1115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3146600" cy="23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Desktop\music-folder-icon-77457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309634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476672"/>
            <a:ext cx="6711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Музыкотерапия</a:t>
            </a:r>
            <a:endParaRPr lang="ru-RU" sz="5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101" name="Picture 5" descr="G:\Desktop\maxresdefaul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1254901" y="4637124"/>
            <a:ext cx="2523549" cy="1419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:\Desktop\b6ed17bd39fe23d5294a7aa6f31dcf9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2590933" cy="1673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G:\Desktop\1359924215_dftkurqipcue4p3.jpe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0250" y1="46750" x2="40250" y2="46750"/>
                        <a14:foregroundMark x1="36500" y1="44750" x2="36500" y2="44750"/>
                        <a14:foregroundMark x1="50750" y1="50250" x2="50750" y2="50250"/>
                        <a14:foregroundMark x1="49500" y1="51750" x2="48500" y2="52750"/>
                        <a14:backgroundMark x1="72750" y1="95750" x2="72750" y2="95750"/>
                        <a14:backgroundMark x1="74500" y1="94000" x2="74500" y2="94000"/>
                        <a14:backgroundMark x1="72750" y1="95750" x2="72750" y2="9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G:\Desktop\png-clipart-next-folders-icon-music-blue-music-folder-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13176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841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476672"/>
            <a:ext cx="6711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Музыкальные  игры</a:t>
            </a:r>
            <a:endParaRPr lang="ru-RU" sz="5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2" descr="G:\Desktop\png-transparent-color-file-folders-macos-folders-miscellaneous-rectangle-material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7" b="100000" l="0" r="100000">
                        <a14:foregroundMark x1="71413" y1="36630" x2="71413" y2="36630"/>
                        <a14:foregroundMark x1="80870" y1="41087" x2="80870" y2="41087"/>
                        <a14:foregroundMark x1="87283" y1="55543" x2="87283" y2="55543"/>
                        <a14:foregroundMark x1="72065" y1="44457" x2="72065" y2="44457"/>
                        <a14:foregroundMark x1="62065" y1="33478" x2="62065" y2="33478"/>
                        <a14:foregroundMark x1="59022" y1="26848" x2="59022" y2="26848"/>
                        <a14:foregroundMark x1="55435" y1="24022" x2="55435" y2="24022"/>
                        <a14:foregroundMark x1="55435" y1="22174" x2="55435" y2="22174"/>
                        <a14:foregroundMark x1="57826" y1="25435" x2="57826" y2="25435"/>
                        <a14:foregroundMark x1="70435" y1="24239" x2="70435" y2="24239"/>
                        <a14:foregroundMark x1="73261" y1="29022" x2="73261" y2="29022"/>
                        <a14:foregroundMark x1="73696" y1="34022" x2="74457" y2="33478"/>
                        <a14:foregroundMark x1="72826" y1="30217" x2="72826" y2="30217"/>
                        <a14:foregroundMark x1="70652" y1="25870" x2="70652" y2="25870"/>
                        <a14:foregroundMark x1="68804" y1="23043" x2="68804" y2="23043"/>
                        <a14:foregroundMark x1="45978" y1="28043" x2="45978" y2="28043"/>
                        <a14:foregroundMark x1="42391" y1="26413" x2="42391" y2="26413"/>
                        <a14:foregroundMark x1="39565" y1="24239" x2="39565" y2="24239"/>
                        <a14:foregroundMark x1="33913" y1="21630" x2="33913" y2="21630"/>
                        <a14:foregroundMark x1="28370" y1="19239" x2="28370" y2="19239"/>
                        <a14:foregroundMark x1="35326" y1="33478" x2="35326" y2="33478"/>
                        <a14:foregroundMark x1="83043" y1="48261" x2="83043" y2="48261"/>
                        <a14:foregroundMark x1="84130" y1="61957" x2="84130" y2="61957"/>
                        <a14:foregroundMark x1="88478" y1="68370" x2="88478" y2="68370"/>
                        <a14:foregroundMark x1="88696" y1="71304" x2="88696" y2="71304"/>
                        <a14:foregroundMark x1="25326" y1="41304" x2="25326" y2="4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518457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esktop\файл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05064"/>
            <a:ext cx="2664296" cy="1998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файл 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84784"/>
            <a:ext cx="2808312" cy="2106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717032"/>
            <a:ext cx="2113527" cy="10156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Приложение</a:t>
            </a:r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картинками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«Играем весело»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8042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07913" y="404664"/>
            <a:ext cx="7023012" cy="461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Интерактивные  музыкально-дидактические  игры</a:t>
            </a:r>
            <a:endParaRPr lang="ru-RU" sz="2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G:\Desktop\35029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3131586" cy="4175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980728"/>
            <a:ext cx="4401911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«Кого Колобок встретил в лесу?»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«Тихо и громко»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«Дождик и гром»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Оркестр «Погремушка»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«Кто как ходит»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Солнышко и тучка</a:t>
            </a: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«Веселые ладошки»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«Мы в лесу гуляли»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«Кого разбудило солнышко?»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«Великаны и гномы»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«Солнце и луна»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«Голоса больших и маленьких»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4068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39741276_95-catherineasquithgallery-com-p-gradientnii-rozovii-fon-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96943" cy="6299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548680"/>
            <a:ext cx="313746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ru-RU" sz="5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Бизиборд</a:t>
            </a:r>
            <a:endParaRPr lang="ru-RU" sz="54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2" descr="G:\Desktop\IMG_20221111_1417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2952328" cy="2214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Desktop\IMG_20230126_0915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80794"/>
            <a:ext cx="3384376" cy="451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3861048"/>
            <a:ext cx="406553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i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Ритмические упражнения и игры:</a:t>
            </a:r>
          </a:p>
          <a:p>
            <a:endParaRPr lang="ru-RU" sz="2000" b="1" i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«Повтори ритм»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«Покажи!»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 лесу»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«Музыканты»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«Бум-бум-бум»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«Весело стучим»</a:t>
            </a:r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01118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ПР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МПРС</Template>
  <TotalTime>1</TotalTime>
  <Words>321</Words>
  <Application>Microsoft Office PowerPoint</Application>
  <PresentationFormat>Экран (4:3)</PresentationFormat>
  <Paragraphs>95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МПРС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1</cp:revision>
  <dcterms:created xsi:type="dcterms:W3CDTF">2023-07-06T20:37:50Z</dcterms:created>
  <dcterms:modified xsi:type="dcterms:W3CDTF">2023-07-06T20:39:02Z</dcterms:modified>
</cp:coreProperties>
</file>