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slideshow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7" r:id="rId3"/>
    <p:sldId id="257" r:id="rId4"/>
    <p:sldId id="258" r:id="rId5"/>
    <p:sldId id="275" r:id="rId6"/>
    <p:sldId id="273" r:id="rId7"/>
    <p:sldId id="260" r:id="rId8"/>
    <p:sldId id="278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79" r:id="rId17"/>
    <p:sldId id="280" r:id="rId18"/>
    <p:sldId id="281" r:id="rId19"/>
    <p:sldId id="282" r:id="rId20"/>
    <p:sldId id="276" r:id="rId2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F531B"/>
    <a:srgbClr val="03546D"/>
    <a:srgbClr val="271789"/>
    <a:srgbClr val="333333"/>
    <a:srgbClr val="5F5F5F"/>
    <a:srgbClr val="CC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1788" y="-61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B0B1D8-70FD-4AB0-B61A-8ADDBF0387C5}" type="datetimeFigureOut">
              <a:rPr lang="ru-RU" smtClean="0"/>
              <a:t>16.04.2025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001E8B-E967-4DB2-890E-332BCD98B99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2450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B0B1D8-70FD-4AB0-B61A-8ADDBF0387C5}" type="datetimeFigureOut">
              <a:rPr lang="ru-RU" smtClean="0"/>
              <a:t>16.04.2025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001E8B-E967-4DB2-890E-332BCD98B99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64681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B0B1D8-70FD-4AB0-B61A-8ADDBF0387C5}" type="datetimeFigureOut">
              <a:rPr lang="ru-RU" smtClean="0"/>
              <a:t>16.04.2025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001E8B-E967-4DB2-890E-332BCD98B99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24471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B0B1D8-70FD-4AB0-B61A-8ADDBF0387C5}" type="datetimeFigureOut">
              <a:rPr lang="ru-RU" smtClean="0"/>
              <a:t>16.04.2025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001E8B-E967-4DB2-890E-332BCD98B99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247239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B0B1D8-70FD-4AB0-B61A-8ADDBF0387C5}" type="datetimeFigureOut">
              <a:rPr lang="ru-RU" smtClean="0"/>
              <a:t>16.04.2025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001E8B-E967-4DB2-890E-332BCD98B99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89321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B0B1D8-70FD-4AB0-B61A-8ADDBF0387C5}" type="datetimeFigureOut">
              <a:rPr lang="ru-RU" smtClean="0"/>
              <a:t>16.04.2025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001E8B-E967-4DB2-890E-332BCD98B99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04387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B0B1D8-70FD-4AB0-B61A-8ADDBF0387C5}" type="datetimeFigureOut">
              <a:rPr lang="ru-RU" smtClean="0"/>
              <a:t>16.04.2025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001E8B-E967-4DB2-890E-332BCD98B99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588061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B0B1D8-70FD-4AB0-B61A-8ADDBF0387C5}" type="datetimeFigureOut">
              <a:rPr lang="ru-RU" smtClean="0"/>
              <a:t>16.04.2025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001E8B-E967-4DB2-890E-332BCD98B99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97929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B0B1D8-70FD-4AB0-B61A-8ADDBF0387C5}" type="datetimeFigureOut">
              <a:rPr lang="ru-RU" smtClean="0"/>
              <a:t>16.04.2025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001E8B-E967-4DB2-890E-332BCD98B99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69903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B0B1D8-70FD-4AB0-B61A-8ADDBF0387C5}" type="datetimeFigureOut">
              <a:rPr lang="ru-RU" smtClean="0"/>
              <a:t>16.04.2025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001E8B-E967-4DB2-890E-332BCD98B99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69835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B0B1D8-70FD-4AB0-B61A-8ADDBF0387C5}" type="datetimeFigureOut">
              <a:rPr lang="ru-RU" smtClean="0"/>
              <a:t>16.04.2025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001E8B-E967-4DB2-890E-332BCD98B99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57063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B0B1D8-70FD-4AB0-B61A-8ADDBF0387C5}" type="datetimeFigureOut">
              <a:rPr lang="ru-RU" smtClean="0"/>
              <a:t>16.04.2025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001E8B-E967-4DB2-890E-332BCD98B99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73258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jpeg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jpeg"/><Relationship Id="rId5" Type="http://schemas.openxmlformats.org/officeDocument/2006/relationships/image" Target="../media/image34.jpeg"/><Relationship Id="rId4" Type="http://schemas.openxmlformats.org/officeDocument/2006/relationships/image" Target="../media/image33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9.jpeg"/><Relationship Id="rId5" Type="http://schemas.openxmlformats.org/officeDocument/2006/relationships/image" Target="../media/image38.jpeg"/><Relationship Id="rId4" Type="http://schemas.openxmlformats.org/officeDocument/2006/relationships/image" Target="../media/image37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1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7" Type="http://schemas.openxmlformats.org/officeDocument/2006/relationships/image" Target="../media/image46.jpe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5.jpeg"/><Relationship Id="rId5" Type="http://schemas.openxmlformats.org/officeDocument/2006/relationships/image" Target="../media/image44.jpeg"/><Relationship Id="rId4" Type="http://schemas.openxmlformats.org/officeDocument/2006/relationships/image" Target="../media/image43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0.jpeg"/><Relationship Id="rId5" Type="http://schemas.openxmlformats.org/officeDocument/2006/relationships/image" Target="../media/image49.jpeg"/><Relationship Id="rId4" Type="http://schemas.openxmlformats.org/officeDocument/2006/relationships/image" Target="../media/image48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7" Type="http://schemas.openxmlformats.org/officeDocument/2006/relationships/image" Target="../media/image55.jpe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4.jpeg"/><Relationship Id="rId5" Type="http://schemas.openxmlformats.org/officeDocument/2006/relationships/image" Target="../media/image53.jpeg"/><Relationship Id="rId4" Type="http://schemas.openxmlformats.org/officeDocument/2006/relationships/image" Target="../media/image52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9.jpeg"/><Relationship Id="rId5" Type="http://schemas.openxmlformats.org/officeDocument/2006/relationships/image" Target="../media/image58.jpeg"/><Relationship Id="rId4" Type="http://schemas.openxmlformats.org/officeDocument/2006/relationships/image" Target="../media/image57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3.jpeg"/><Relationship Id="rId5" Type="http://schemas.openxmlformats.org/officeDocument/2006/relationships/image" Target="../media/image62.jpeg"/><Relationship Id="rId4" Type="http://schemas.openxmlformats.org/officeDocument/2006/relationships/image" Target="../media/image61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openxmlformats.org/officeDocument/2006/relationships/image" Target="../media/image22.png"/><Relationship Id="rId7" Type="http://schemas.openxmlformats.org/officeDocument/2006/relationships/image" Target="../media/image24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6" Type="http://schemas.microsoft.com/office/2007/relationships/hdphoto" Target="../media/hdphoto2.wdp"/><Relationship Id="rId5" Type="http://schemas.openxmlformats.org/officeDocument/2006/relationships/image" Target="../media/image23.png"/><Relationship Id="rId4" Type="http://schemas.microsoft.com/office/2007/relationships/hdphoto" Target="../media/hdphoto1.wdp"/><Relationship Id="rId9" Type="http://schemas.openxmlformats.org/officeDocument/2006/relationships/image" Target="../media/image2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G:\Desktop\maxresdefault_liv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9144001" cy="6857999"/>
          </a:xfrm>
          <a:prstGeom prst="rect">
            <a:avLst/>
          </a:prstGeom>
          <a:noFill/>
          <a:ln w="3175">
            <a:solidFill>
              <a:srgbClr val="CC0099"/>
            </a:solidFill>
          </a:ln>
          <a:effectLst>
            <a:glow rad="228600">
              <a:schemeClr val="accent4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3" descr="G:\Desktop\e48d4b7c214085dee82463a3ffa05fd77539c912f73367b969212128d169be1f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0"/>
            <a:ext cx="8490628" cy="5373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971600" y="2708920"/>
            <a:ext cx="7992888" cy="286232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600" b="1" dirty="0" smtClean="0">
                <a:ln w="1905"/>
                <a:solidFill>
                  <a:srgbClr val="7030A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 Narrow" pitchFamily="34" charset="0"/>
              </a:rPr>
              <a:t>МУЗЕЙНАЯ  ПЕДАГОГИКА</a:t>
            </a:r>
          </a:p>
          <a:p>
            <a:pPr algn="ctr"/>
            <a:r>
              <a:rPr lang="ru-RU" sz="3600" b="1" cap="none" spc="0" dirty="0" smtClean="0">
                <a:ln w="1905"/>
                <a:solidFill>
                  <a:srgbClr val="7030A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 Narrow" pitchFamily="34" charset="0"/>
              </a:rPr>
              <a:t>НА МУЗЫКАЛЬНЫХ  ЗАНЯТИЯХ  </a:t>
            </a:r>
          </a:p>
          <a:p>
            <a:pPr algn="ctr"/>
            <a:r>
              <a:rPr lang="ru-RU" sz="3600" b="1" cap="none" spc="0" dirty="0" smtClean="0">
                <a:ln w="1905"/>
                <a:solidFill>
                  <a:srgbClr val="7030A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 Narrow" pitchFamily="34" charset="0"/>
              </a:rPr>
              <a:t>В ДОУ</a:t>
            </a:r>
          </a:p>
          <a:p>
            <a:pPr algn="ctr"/>
            <a:r>
              <a:rPr lang="ru-RU" sz="3600" i="1" dirty="0" smtClean="0">
                <a:ln w="1905"/>
                <a:solidFill>
                  <a:srgbClr val="7030A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 Narrow" pitchFamily="34" charset="0"/>
              </a:rPr>
              <a:t>(из опыта  работы)</a:t>
            </a:r>
            <a:endParaRPr lang="ru-RU" sz="3600" i="1" cap="none" spc="0" dirty="0" smtClean="0">
              <a:ln w="1905"/>
              <a:solidFill>
                <a:srgbClr val="7030A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 Narrow" pitchFamily="34" charset="0"/>
            </a:endParaRPr>
          </a:p>
          <a:p>
            <a:pPr algn="ctr"/>
            <a:endParaRPr lang="ru-RU" sz="3600" b="1" dirty="0" smtClean="0">
              <a:ln w="1905"/>
              <a:solidFill>
                <a:srgbClr val="7030A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 Narrow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926825" y="5517232"/>
            <a:ext cx="7489551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000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 Narrow" pitchFamily="34" charset="0"/>
              </a:rPr>
              <a:t>Городское методическое объединение музыкальных руководителей</a:t>
            </a:r>
          </a:p>
          <a:p>
            <a:pPr algn="ctr"/>
            <a:r>
              <a:rPr lang="ru-RU" sz="2000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 Narrow" pitchFamily="34" charset="0"/>
              </a:rPr>
              <a:t>МО Краснотурьинск, апрель  2025 г.</a:t>
            </a:r>
            <a:endParaRPr lang="ru-RU" sz="2000" b="1" cap="none" spc="0" dirty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 Narrow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461223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:\Desktop\100033f67b67637c0ed66dcda04e3331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98" r="2587"/>
          <a:stretch/>
        </p:blipFill>
        <p:spPr bwMode="auto">
          <a:xfrm>
            <a:off x="179512" y="-891480"/>
            <a:ext cx="9194852" cy="7272808"/>
          </a:xfrm>
          <a:prstGeom prst="rect">
            <a:avLst/>
          </a:prstGeom>
          <a:solidFill>
            <a:srgbClr val="000000">
              <a:shade val="95000"/>
            </a:srgbClr>
          </a:solidFill>
          <a:ln w="444500" cap="sq">
            <a:solidFill>
              <a:srgbClr val="000000"/>
            </a:solidFill>
            <a:miter lim="800000"/>
          </a:ln>
          <a:effectLst>
            <a:outerShdw blurRad="254000" dist="190500" dir="2700000" sy="90000" algn="bl" rotWithShape="0">
              <a:srgbClr val="000000">
                <a:alpha val="40000"/>
              </a:srgbClr>
            </a:outerShdw>
          </a:effectLst>
          <a:extLst/>
        </p:spPr>
      </p:pic>
      <p:sp>
        <p:nvSpPr>
          <p:cNvPr id="2" name="Прямоугольник 1"/>
          <p:cNvSpPr/>
          <p:nvPr/>
        </p:nvSpPr>
        <p:spPr>
          <a:xfrm>
            <a:off x="395536" y="2708920"/>
            <a:ext cx="4572000" cy="240065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i="1" dirty="0" smtClean="0"/>
              <a:t>   </a:t>
            </a:r>
            <a:r>
              <a:rPr lang="ru-RU" sz="2400" b="1" i="1" dirty="0" smtClean="0">
                <a:solidFill>
                  <a:srgbClr val="002060"/>
                </a:solidFill>
              </a:rPr>
              <a:t>СЮЖЕТНО-РОЛЕВЫЕ  ИГРЫ</a:t>
            </a:r>
          </a:p>
          <a:p>
            <a:endParaRPr lang="ru-RU" b="1" i="1" dirty="0"/>
          </a:p>
          <a:p>
            <a:pPr marL="285750" indent="-285750">
              <a:buFont typeface="Arial" pitchFamily="34" charset="0"/>
              <a:buChar char="•"/>
            </a:pPr>
            <a:r>
              <a:rPr lang="ru-RU" b="1" i="1" dirty="0" smtClean="0"/>
              <a:t>«Идем </a:t>
            </a:r>
            <a:r>
              <a:rPr lang="ru-RU" b="1" i="1" dirty="0"/>
              <a:t>на концерт», «Магазин музыкальных инструментов</a:t>
            </a:r>
            <a:r>
              <a:rPr lang="ru-RU" b="1" i="1" dirty="0" smtClean="0"/>
              <a:t>»,</a:t>
            </a:r>
          </a:p>
          <a:p>
            <a:pPr marL="285750" indent="-285750">
              <a:buFont typeface="Arial" pitchFamily="34" charset="0"/>
              <a:buChar char="•"/>
            </a:pPr>
            <a:endParaRPr lang="ru-RU" b="1" i="1" dirty="0"/>
          </a:p>
          <a:p>
            <a:pPr marL="285750" indent="-285750">
              <a:buFont typeface="Arial" pitchFamily="34" charset="0"/>
              <a:buChar char="•"/>
            </a:pPr>
            <a:r>
              <a:rPr lang="ru-RU" b="1" i="1" dirty="0"/>
              <a:t>беседа о поведении в общественных местах (на концертах, в музее и музыкальной школе</a:t>
            </a:r>
            <a:r>
              <a:rPr lang="ru-RU" b="1" i="1" dirty="0" smtClean="0"/>
              <a:t>).</a:t>
            </a:r>
            <a:r>
              <a:rPr lang="ru-RU" b="1" i="1" dirty="0"/>
              <a:t> </a:t>
            </a:r>
          </a:p>
        </p:txBody>
      </p:sp>
      <p:pic>
        <p:nvPicPr>
          <p:cNvPr id="4099" name="Picture 3" descr="G:\Desktop\img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11413" y="188640"/>
            <a:ext cx="4032587" cy="3026346"/>
          </a:xfrm>
          <a:prstGeom prst="rect">
            <a:avLst/>
          </a:prstGeom>
          <a:noFill/>
          <a:effectLst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467544" y="2276872"/>
            <a:ext cx="3876189" cy="40011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Улица «Бременские музыканты»</a:t>
            </a:r>
            <a:endParaRPr lang="ru-RU" sz="20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2050" name="Picture 2" descr="G:\Desktop\Моментальный снимок 2 (02.02.2021 13-13).pn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03" t="3122" r="14766" b="20517"/>
          <a:stretch/>
        </p:blipFill>
        <p:spPr bwMode="auto">
          <a:xfrm>
            <a:off x="5076056" y="3429000"/>
            <a:ext cx="4021667" cy="244827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499930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G:\Desktop\100033f67b67637c0ed66dcda04e3331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98" r="2587"/>
          <a:stretch/>
        </p:blipFill>
        <p:spPr bwMode="auto">
          <a:xfrm>
            <a:off x="179512" y="-819472"/>
            <a:ext cx="9194852" cy="7272808"/>
          </a:xfrm>
          <a:prstGeom prst="rect">
            <a:avLst/>
          </a:prstGeom>
          <a:solidFill>
            <a:srgbClr val="000000">
              <a:shade val="95000"/>
            </a:srgbClr>
          </a:solidFill>
          <a:ln w="444500" cap="sq">
            <a:solidFill>
              <a:srgbClr val="000000"/>
            </a:solidFill>
            <a:miter lim="800000"/>
          </a:ln>
          <a:effectLst>
            <a:outerShdw blurRad="254000" dist="190500" dir="2700000" sy="90000" algn="bl" rotWithShape="0">
              <a:srgbClr val="000000">
                <a:alpha val="40000"/>
              </a:srgbClr>
            </a:outerShdw>
          </a:effectLst>
          <a:extLst/>
        </p:spPr>
      </p:pic>
      <p:sp>
        <p:nvSpPr>
          <p:cNvPr id="3" name="Прямоугольник 2"/>
          <p:cNvSpPr/>
          <p:nvPr/>
        </p:nvSpPr>
        <p:spPr>
          <a:xfrm>
            <a:off x="323528" y="2564904"/>
            <a:ext cx="4572000" cy="3508653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000" b="1" i="1" dirty="0" smtClean="0">
                <a:solidFill>
                  <a:srgbClr val="002060"/>
                </a:solidFill>
              </a:rPr>
              <a:t>ИССЛЕДОВАТЕЛЬСКАЯ  ДЕЯТЕЛЬНОСТЬ            </a:t>
            </a:r>
          </a:p>
          <a:p>
            <a:r>
              <a:rPr lang="ru-RU" sz="2000" b="1" i="1" dirty="0">
                <a:solidFill>
                  <a:srgbClr val="002060"/>
                </a:solidFill>
              </a:rPr>
              <a:t> </a:t>
            </a:r>
            <a:r>
              <a:rPr lang="ru-RU" sz="2000" b="1" i="1" dirty="0" smtClean="0">
                <a:solidFill>
                  <a:srgbClr val="002060"/>
                </a:solidFill>
              </a:rPr>
              <a:t>          И  ЭКСПЕРИМЕНТИРОВАНИЕ</a:t>
            </a:r>
          </a:p>
          <a:p>
            <a:endParaRPr lang="ru-RU" sz="2000" dirty="0">
              <a:solidFill>
                <a:srgbClr val="002060"/>
              </a:solidFill>
            </a:endParaRPr>
          </a:p>
          <a:p>
            <a:pPr marL="285750" indent="-285750" algn="just">
              <a:buFont typeface="Arial" pitchFamily="34" charset="0"/>
              <a:buChar char="•"/>
            </a:pPr>
            <a:r>
              <a:rPr lang="ru-RU" b="1" i="1" dirty="0"/>
              <a:t>просмотр видео из серии «Опыты со звуком</a:t>
            </a:r>
            <a:r>
              <a:rPr lang="ru-RU" b="1" i="1" dirty="0" smtClean="0"/>
              <a:t>»;</a:t>
            </a:r>
            <a:endParaRPr lang="ru-RU" b="1" i="1" dirty="0"/>
          </a:p>
          <a:p>
            <a:pPr marL="285750" indent="-285750" algn="just">
              <a:buFont typeface="Arial" pitchFamily="34" charset="0"/>
              <a:buChar char="•"/>
            </a:pPr>
            <a:r>
              <a:rPr lang="ru-RU" b="1" i="1" dirty="0"/>
              <a:t>беседа-рассказ  «Какие бывают звуки», «Чем они отличаются друг от друга», «Как возникают звуки</a:t>
            </a:r>
            <a:r>
              <a:rPr lang="ru-RU" b="1" i="1" dirty="0" smtClean="0"/>
              <a:t>»;</a:t>
            </a:r>
            <a:endParaRPr lang="ru-RU" b="1" i="1" dirty="0"/>
          </a:p>
          <a:p>
            <a:pPr marL="285750" indent="-285750" algn="just">
              <a:buFont typeface="Arial" pitchFamily="34" charset="0"/>
              <a:buChar char="•"/>
            </a:pPr>
            <a:r>
              <a:rPr lang="ru-RU" b="1" i="1" dirty="0"/>
              <a:t>эксперименты с бутылкой воды, линейкой и резинкой на стакане,</a:t>
            </a:r>
          </a:p>
          <a:p>
            <a:pPr marL="285750" indent="-285750" algn="just">
              <a:buFont typeface="Arial" pitchFamily="34" charset="0"/>
              <a:buChar char="•"/>
            </a:pPr>
            <a:r>
              <a:rPr lang="ru-RU" b="1" i="1" dirty="0"/>
              <a:t>слуховое исследование стеклянных, металлических и деревянных звуков.</a:t>
            </a:r>
          </a:p>
        </p:txBody>
      </p:sp>
      <p:pic>
        <p:nvPicPr>
          <p:cNvPr id="1027" name="Picture 3" descr="G:\Desktop\МММ\Слайд4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6296" y="4797152"/>
            <a:ext cx="1656184" cy="1242138"/>
          </a:xfrm>
          <a:prstGeom prst="rect">
            <a:avLst/>
          </a:prstGeom>
          <a:noFill/>
          <a:effectLst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G:\Desktop\МММ\Слайд45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4869160"/>
            <a:ext cx="1632181" cy="1224136"/>
          </a:xfrm>
          <a:prstGeom prst="rect">
            <a:avLst/>
          </a:prstGeom>
          <a:noFill/>
          <a:effectLst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G:\Desktop\WhatsApp Image 2021-01-29 at 09.50.23.jpe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1844824"/>
            <a:ext cx="3960440" cy="294294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G:\Desktop\WhatsApp Image 2021-01-29 at 09.50.23 (4).jpe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8" y="116632"/>
            <a:ext cx="2225147" cy="16688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755576" y="2060848"/>
            <a:ext cx="3504614" cy="40011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«Музыкальная лаборатория»</a:t>
            </a:r>
            <a:endParaRPr lang="ru-RU" sz="20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0466526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G:\Desktop\100033f67b67637c0ed66dcda04e3331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98" r="2587"/>
          <a:stretch/>
        </p:blipFill>
        <p:spPr bwMode="auto">
          <a:xfrm>
            <a:off x="179512" y="-819472"/>
            <a:ext cx="9194852" cy="7272808"/>
          </a:xfrm>
          <a:prstGeom prst="rect">
            <a:avLst/>
          </a:prstGeom>
          <a:solidFill>
            <a:srgbClr val="000000">
              <a:shade val="95000"/>
            </a:srgbClr>
          </a:solidFill>
          <a:ln w="444500" cap="sq">
            <a:solidFill>
              <a:srgbClr val="000000"/>
            </a:solidFill>
            <a:miter lim="800000"/>
          </a:ln>
          <a:effectLst>
            <a:outerShdw blurRad="254000" dist="190500" dir="2700000" sy="90000" algn="bl" rotWithShape="0">
              <a:srgbClr val="000000">
                <a:alpha val="40000"/>
              </a:srgbClr>
            </a:outerShdw>
          </a:effectLst>
          <a:extLst/>
        </p:spPr>
      </p:pic>
      <p:sp>
        <p:nvSpPr>
          <p:cNvPr id="3" name="Прямоугольник 2"/>
          <p:cNvSpPr/>
          <p:nvPr/>
        </p:nvSpPr>
        <p:spPr>
          <a:xfrm>
            <a:off x="323528" y="2492896"/>
            <a:ext cx="4572000" cy="249299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i="1" dirty="0"/>
              <a:t> </a:t>
            </a:r>
            <a:r>
              <a:rPr lang="ru-RU" b="1" i="1" dirty="0" smtClean="0"/>
              <a:t>    </a:t>
            </a:r>
            <a:r>
              <a:rPr lang="ru-RU" sz="2400" b="1" i="1" dirty="0" smtClean="0">
                <a:solidFill>
                  <a:srgbClr val="002060"/>
                </a:solidFill>
              </a:rPr>
              <a:t>МУЗЫКАЛЬНАЯ  МАСТЕРСКАЯ</a:t>
            </a:r>
          </a:p>
          <a:p>
            <a:pPr marL="342900" indent="-342900">
              <a:buFont typeface="Arial" pitchFamily="34" charset="0"/>
              <a:buChar char="•"/>
            </a:pPr>
            <a:endParaRPr lang="ru-RU" sz="2400" dirty="0">
              <a:solidFill>
                <a:srgbClr val="002060"/>
              </a:solidFill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ru-RU" b="1" i="1" dirty="0"/>
              <a:t>беседа с детьми о профессиях людей, которые изготавливают музыкальные инструменты</a:t>
            </a:r>
            <a:r>
              <a:rPr lang="ru-RU" b="1" i="1" dirty="0" smtClean="0"/>
              <a:t>;</a:t>
            </a:r>
          </a:p>
          <a:p>
            <a:pPr marL="285750" indent="-285750">
              <a:buFont typeface="Arial" pitchFamily="34" charset="0"/>
              <a:buChar char="•"/>
            </a:pPr>
            <a:endParaRPr lang="ru-RU" b="1" i="1" dirty="0"/>
          </a:p>
          <a:p>
            <a:pPr marL="285750" indent="-285750">
              <a:buFont typeface="Arial" pitchFamily="34" charset="0"/>
              <a:buChar char="•"/>
            </a:pPr>
            <a:r>
              <a:rPr lang="ru-RU" b="1" i="1" dirty="0"/>
              <a:t>изготовление инструментов своими руками.</a:t>
            </a:r>
          </a:p>
        </p:txBody>
      </p:sp>
      <p:pic>
        <p:nvPicPr>
          <p:cNvPr id="2050" name="Picture 2" descr="G:\Desktop\phoca_thumb_l_Vovka 110-I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332656"/>
            <a:ext cx="1972648" cy="131427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G:\Desktop\Making-Steinway_17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304" y="332655"/>
            <a:ext cx="1728192" cy="13134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 descr="G:\Desktop\WhatsApp Image 2021-02-02 at 13.44.51.jpe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1901365"/>
            <a:ext cx="3888432" cy="21872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G:\Desktop\IMG_20210203_122940 (1)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0" y="4221088"/>
            <a:ext cx="2553430" cy="191507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423693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G:\Desktop\100033f67b67637c0ed66dcda04e3331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98" r="2587"/>
          <a:stretch/>
        </p:blipFill>
        <p:spPr bwMode="auto">
          <a:xfrm>
            <a:off x="179512" y="-819472"/>
            <a:ext cx="9194852" cy="7272808"/>
          </a:xfrm>
          <a:prstGeom prst="rect">
            <a:avLst/>
          </a:prstGeom>
          <a:solidFill>
            <a:srgbClr val="000000">
              <a:shade val="95000"/>
            </a:srgbClr>
          </a:solidFill>
          <a:ln w="444500" cap="sq">
            <a:solidFill>
              <a:srgbClr val="000000"/>
            </a:solidFill>
            <a:miter lim="800000"/>
          </a:ln>
          <a:effectLst>
            <a:outerShdw blurRad="254000" dist="190500" dir="2700000" sy="90000" algn="bl" rotWithShape="0">
              <a:srgbClr val="000000">
                <a:alpha val="40000"/>
              </a:srgbClr>
            </a:outerShdw>
          </a:effectLst>
          <a:extLst/>
        </p:spPr>
      </p:pic>
      <p:sp>
        <p:nvSpPr>
          <p:cNvPr id="3" name="Прямоугольник 2"/>
          <p:cNvSpPr/>
          <p:nvPr/>
        </p:nvSpPr>
        <p:spPr>
          <a:xfrm>
            <a:off x="323528" y="2492896"/>
            <a:ext cx="4572000" cy="313932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400" b="1" i="1" dirty="0" smtClean="0">
                <a:solidFill>
                  <a:srgbClr val="002060"/>
                </a:solidFill>
              </a:rPr>
              <a:t>МУЗЫКАЛЬНО-ДИДАКТИЧЕСКИЕ</a:t>
            </a:r>
          </a:p>
          <a:p>
            <a:r>
              <a:rPr lang="ru-RU" sz="2400" b="1" i="1" dirty="0" smtClean="0">
                <a:solidFill>
                  <a:srgbClr val="002060"/>
                </a:solidFill>
              </a:rPr>
              <a:t>        ИГРЫ  И  ВИКТОРИНЫ</a:t>
            </a:r>
          </a:p>
          <a:p>
            <a:endParaRPr lang="ru-RU" sz="2400" dirty="0">
              <a:solidFill>
                <a:srgbClr val="002060"/>
              </a:solidFill>
            </a:endParaRPr>
          </a:p>
          <a:p>
            <a:pPr algn="just"/>
            <a:r>
              <a:rPr lang="ru-RU" b="1" i="1" dirty="0"/>
              <a:t>«Угадай, на чем играю», «Оркестр»,  «Гномики и феи»,  «Музыкальный теремок»,  «Подбери инструмент»,  «Музыкальный кубик», «Кубик-оркестр»</a:t>
            </a:r>
          </a:p>
          <a:p>
            <a:pPr algn="just"/>
            <a:r>
              <a:rPr lang="ru-RU" b="1" i="1" dirty="0"/>
              <a:t>«Раз, два, три… ко мне беги!"», «Угадай мелодию», «Умники и умницы», творческо-речевые  игры</a:t>
            </a:r>
          </a:p>
        </p:txBody>
      </p:sp>
      <p:pic>
        <p:nvPicPr>
          <p:cNvPr id="2050" name="Picture 2" descr="G:\Desktop\WhatsApp Image 2021-01-29 at 09.50.23 (3).jpe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36" y="116632"/>
            <a:ext cx="2753205" cy="206490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G:\Desktop\WhatsApp Image 2021-01-29 at 09.50.21 (1).jpe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177" t="16163" r="20926" b="11936"/>
          <a:stretch/>
        </p:blipFill>
        <p:spPr bwMode="auto">
          <a:xfrm>
            <a:off x="5004048" y="2348880"/>
            <a:ext cx="1728192" cy="194572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G:\Desktop\WhatsApp Image 2021-01-29 at 09.50.22 (1).jpe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1471" y="2348880"/>
            <a:ext cx="2592288" cy="194421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755576" y="2060848"/>
            <a:ext cx="3155351" cy="40011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Улица «Нотки-почемучки»</a:t>
            </a:r>
            <a:endParaRPr lang="ru-RU" sz="20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3074" name="Picture 2" descr="G:\Desktop\WhatsApp Image 2021-02-02 at 13.20.09.jpe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8" y="4383106"/>
            <a:ext cx="2393165" cy="179487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357107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G:\Desktop\100033f67b67637c0ed66dcda04e3331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98" r="2587"/>
          <a:stretch/>
        </p:blipFill>
        <p:spPr bwMode="auto">
          <a:xfrm>
            <a:off x="179512" y="-819472"/>
            <a:ext cx="9194852" cy="7272808"/>
          </a:xfrm>
          <a:prstGeom prst="rect">
            <a:avLst/>
          </a:prstGeom>
          <a:solidFill>
            <a:srgbClr val="000000">
              <a:shade val="95000"/>
            </a:srgbClr>
          </a:solidFill>
          <a:ln w="444500" cap="sq">
            <a:solidFill>
              <a:srgbClr val="000000"/>
            </a:solidFill>
            <a:miter lim="800000"/>
          </a:ln>
          <a:effectLst>
            <a:outerShdw blurRad="254000" dist="190500" dir="2700000" sy="90000" algn="bl" rotWithShape="0">
              <a:srgbClr val="000000">
                <a:alpha val="40000"/>
              </a:srgbClr>
            </a:outerShdw>
          </a:effectLst>
          <a:extLst/>
        </p:spPr>
      </p:pic>
      <p:pic>
        <p:nvPicPr>
          <p:cNvPr id="3" name="Picture 2" descr="G:\Desktop\100033f67b67637c0ed66dcda04e3331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98" r="2587"/>
          <a:stretch/>
        </p:blipFill>
        <p:spPr bwMode="auto">
          <a:xfrm>
            <a:off x="-50852" y="-603448"/>
            <a:ext cx="9194852" cy="7272808"/>
          </a:xfrm>
          <a:prstGeom prst="rect">
            <a:avLst/>
          </a:prstGeom>
          <a:solidFill>
            <a:srgbClr val="000000">
              <a:shade val="95000"/>
            </a:srgbClr>
          </a:solidFill>
          <a:ln w="444500" cap="sq">
            <a:solidFill>
              <a:srgbClr val="000000"/>
            </a:solidFill>
            <a:miter lim="800000"/>
          </a:ln>
          <a:effectLst>
            <a:outerShdw blurRad="254000" dist="190500" dir="2700000" sy="90000" algn="bl" rotWithShape="0">
              <a:srgbClr val="000000">
                <a:alpha val="40000"/>
              </a:srgbClr>
            </a:outerShdw>
          </a:effectLst>
          <a:extLst/>
        </p:spPr>
      </p:pic>
      <p:sp>
        <p:nvSpPr>
          <p:cNvPr id="4" name="Прямоугольник 3"/>
          <p:cNvSpPr/>
          <p:nvPr/>
        </p:nvSpPr>
        <p:spPr>
          <a:xfrm>
            <a:off x="179512" y="2780928"/>
            <a:ext cx="4572000" cy="2308324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ru-RU" b="1" i="1" dirty="0" smtClean="0">
                <a:solidFill>
                  <a:srgbClr val="002060"/>
                </a:solidFill>
              </a:rPr>
              <a:t>ЧТЕНИЕ  ХУДОЖЕСТВЕННОЙ  ЛИТЕРАТУРЫ</a:t>
            </a:r>
          </a:p>
          <a:p>
            <a:pPr algn="just"/>
            <a:r>
              <a:rPr lang="ru-RU" b="1" i="1" dirty="0">
                <a:solidFill>
                  <a:srgbClr val="002060"/>
                </a:solidFill>
              </a:rPr>
              <a:t> </a:t>
            </a:r>
            <a:r>
              <a:rPr lang="ru-RU" b="1" i="1" dirty="0" smtClean="0">
                <a:solidFill>
                  <a:srgbClr val="002060"/>
                </a:solidFill>
              </a:rPr>
              <a:t> ПРО МУЗЫКАЛЬНЫЕ  ИНСТРУМЕНТЫ</a:t>
            </a:r>
          </a:p>
          <a:p>
            <a:pPr algn="just"/>
            <a:endParaRPr lang="ru-RU" b="1" i="1" dirty="0"/>
          </a:p>
          <a:p>
            <a:pPr algn="just"/>
            <a:r>
              <a:rPr lang="ru-RU" b="1" i="1" dirty="0" smtClean="0"/>
              <a:t>сказки </a:t>
            </a:r>
            <a:r>
              <a:rPr lang="ru-RU" b="1" i="1" dirty="0"/>
              <a:t>«Дудочка и кувшинчик», </a:t>
            </a:r>
            <a:endParaRPr lang="ru-RU" b="1" i="1" dirty="0" smtClean="0"/>
          </a:p>
          <a:p>
            <a:pPr algn="just"/>
            <a:r>
              <a:rPr lang="ru-RU" b="1" i="1" dirty="0" smtClean="0"/>
              <a:t>«</a:t>
            </a:r>
            <a:r>
              <a:rPr lang="ru-RU" b="1" i="1" dirty="0"/>
              <a:t>Гусли-</a:t>
            </a:r>
            <a:r>
              <a:rPr lang="ru-RU" b="1" i="1" dirty="0" err="1"/>
              <a:t>самогуды</a:t>
            </a:r>
            <a:r>
              <a:rPr lang="ru-RU" b="1" i="1" dirty="0"/>
              <a:t>»,  </a:t>
            </a:r>
            <a:endParaRPr lang="ru-RU" b="1" i="1" dirty="0" smtClean="0"/>
          </a:p>
          <a:p>
            <a:pPr algn="just"/>
            <a:r>
              <a:rPr lang="ru-RU" b="1" i="1" dirty="0" smtClean="0"/>
              <a:t>братья </a:t>
            </a:r>
            <a:r>
              <a:rPr lang="ru-RU" b="1" i="1" dirty="0"/>
              <a:t>Гримм «Бременские музыканты», легенда «Садко», </a:t>
            </a:r>
            <a:endParaRPr lang="ru-RU" b="1" i="1" dirty="0" smtClean="0"/>
          </a:p>
          <a:p>
            <a:pPr algn="just"/>
            <a:r>
              <a:rPr lang="ru-RU" b="1" i="1" dirty="0" smtClean="0"/>
              <a:t>В</a:t>
            </a:r>
            <a:r>
              <a:rPr lang="ru-RU" b="1" i="1" dirty="0"/>
              <a:t>. Одоевский «Город в табакерке».</a:t>
            </a:r>
            <a:endParaRPr lang="ru-RU" b="1" dirty="0"/>
          </a:p>
        </p:txBody>
      </p:sp>
      <p:pic>
        <p:nvPicPr>
          <p:cNvPr id="3074" name="Picture 2" descr="G:\Desktop\WhatsApp Image 2021-01-29 at 09.50.23 (5).jpe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476672"/>
            <a:ext cx="3528392" cy="264629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G:\Desktop\WhatsApp Image 2021-01-29 at 09.50.23 (1).jpe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3429000"/>
            <a:ext cx="3761317" cy="282098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1043608" y="2276872"/>
            <a:ext cx="2429448" cy="40011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Улица «</a:t>
            </a:r>
            <a:r>
              <a:rPr lang="ru-RU" sz="20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Библиомуз</a:t>
            </a:r>
            <a:r>
              <a:rPr lang="ru-RU" sz="2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»</a:t>
            </a:r>
            <a:endParaRPr lang="ru-RU" sz="20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0519311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G:\Desktop\100033f67b67637c0ed66dcda04e3331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98" r="2587"/>
          <a:stretch/>
        </p:blipFill>
        <p:spPr bwMode="auto">
          <a:xfrm>
            <a:off x="179512" y="-819472"/>
            <a:ext cx="9194852" cy="7272808"/>
          </a:xfrm>
          <a:prstGeom prst="rect">
            <a:avLst/>
          </a:prstGeom>
          <a:solidFill>
            <a:srgbClr val="000000">
              <a:shade val="95000"/>
            </a:srgbClr>
          </a:solidFill>
          <a:ln w="444500" cap="sq">
            <a:solidFill>
              <a:srgbClr val="000000"/>
            </a:solidFill>
            <a:miter lim="800000"/>
          </a:ln>
          <a:effectLst>
            <a:outerShdw blurRad="254000" dist="190500" dir="2700000" sy="90000" algn="bl" rotWithShape="0">
              <a:srgbClr val="000000">
                <a:alpha val="40000"/>
              </a:srgbClr>
            </a:outerShdw>
          </a:effectLst>
          <a:extLst/>
        </p:spPr>
      </p:pic>
      <p:sp>
        <p:nvSpPr>
          <p:cNvPr id="3" name="Прямоугольник 2"/>
          <p:cNvSpPr/>
          <p:nvPr/>
        </p:nvSpPr>
        <p:spPr>
          <a:xfrm>
            <a:off x="323528" y="2420888"/>
            <a:ext cx="4572000" cy="295465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i="1" dirty="0"/>
              <a:t> </a:t>
            </a:r>
            <a:r>
              <a:rPr lang="ru-RU" sz="2400" b="1" i="1" dirty="0" smtClean="0">
                <a:solidFill>
                  <a:srgbClr val="002060"/>
                </a:solidFill>
              </a:rPr>
              <a:t>СОЗДАНИЕ  ТВОРЧЕСКИХ  РАБОТ </a:t>
            </a:r>
          </a:p>
          <a:p>
            <a:endParaRPr lang="ru-RU" b="1" i="1" dirty="0"/>
          </a:p>
          <a:p>
            <a:pPr marL="285750" indent="-285750" algn="just">
              <a:buFont typeface="Arial" pitchFamily="34" charset="0"/>
              <a:buChar char="•"/>
            </a:pPr>
            <a:r>
              <a:rPr lang="ru-RU" b="1" i="1" dirty="0" smtClean="0"/>
              <a:t>аппликация </a:t>
            </a:r>
            <a:r>
              <a:rPr lang="ru-RU" b="1" i="1" dirty="0"/>
              <a:t>на тему «Веселый оркестр</a:t>
            </a:r>
            <a:r>
              <a:rPr lang="ru-RU" b="1" i="1" dirty="0" smtClean="0"/>
              <a:t>»;</a:t>
            </a:r>
          </a:p>
          <a:p>
            <a:pPr marL="285750" indent="-285750" algn="just">
              <a:buFont typeface="Arial" pitchFamily="34" charset="0"/>
              <a:buChar char="•"/>
            </a:pPr>
            <a:endParaRPr lang="ru-RU" b="1" i="1" dirty="0"/>
          </a:p>
          <a:p>
            <a:pPr marL="285750" indent="-285750" algn="just">
              <a:buFont typeface="Arial" pitchFamily="34" charset="0"/>
              <a:buChar char="•"/>
            </a:pPr>
            <a:r>
              <a:rPr lang="ru-RU" b="1" i="1" dirty="0"/>
              <a:t>раскрашивание  картинок </a:t>
            </a:r>
            <a:r>
              <a:rPr lang="ru-RU" b="1" i="1" dirty="0" smtClean="0"/>
              <a:t>ДМИ;</a:t>
            </a:r>
          </a:p>
          <a:p>
            <a:pPr marL="285750" indent="-285750" algn="just">
              <a:buFont typeface="Arial" pitchFamily="34" charset="0"/>
              <a:buChar char="•"/>
            </a:pPr>
            <a:endParaRPr lang="ru-RU" b="1" i="1" dirty="0"/>
          </a:p>
          <a:p>
            <a:pPr marL="285750" indent="-285750" algn="just">
              <a:buFont typeface="Arial" pitchFamily="34" charset="0"/>
              <a:buChar char="•"/>
            </a:pPr>
            <a:r>
              <a:rPr lang="ru-RU" b="1" i="1" dirty="0"/>
              <a:t>рассматривание картин знаменитых художников, на которых изображены музыкальные инструменты.</a:t>
            </a:r>
          </a:p>
        </p:txBody>
      </p:sp>
      <p:pic>
        <p:nvPicPr>
          <p:cNvPr id="4098" name="Picture 2" descr="G:\Desktop\МММ\Слайд1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5220072" y="404664"/>
            <a:ext cx="1883701" cy="14127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G:\Desktop\МММ\Слайд17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7390877" y="466107"/>
            <a:ext cx="1643675" cy="12327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G:\Desktop\WhatsApp Image 2021-01-29 at 09.50.21.jpe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6" y="1988840"/>
            <a:ext cx="3353272" cy="251495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1" name="Picture 5" descr="G:\Desktop\WhatsApp Image 2021-01-29 at 11.39.14 (1).jpe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4725144"/>
            <a:ext cx="1920213" cy="14401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3" name="Picture 7" descr="G:\Desktop\WhatsApp Image 2021-01-29 at 11.39.14.jpeg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83" t="4743" r="7783" b="4405"/>
          <a:stretch/>
        </p:blipFill>
        <p:spPr bwMode="auto">
          <a:xfrm rot="16200000">
            <a:off x="7453324" y="4436108"/>
            <a:ext cx="1294136" cy="187220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512318" y="1988840"/>
            <a:ext cx="4068101" cy="40011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Улица «Музыкальная акварелька»</a:t>
            </a:r>
            <a:endParaRPr lang="ru-RU" sz="20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3719025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G:\Desktop\100033f67b67637c0ed66dcda04e3331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98" r="2587"/>
          <a:stretch/>
        </p:blipFill>
        <p:spPr bwMode="auto">
          <a:xfrm>
            <a:off x="179512" y="-819472"/>
            <a:ext cx="9194852" cy="7272808"/>
          </a:xfrm>
          <a:prstGeom prst="rect">
            <a:avLst/>
          </a:prstGeom>
          <a:solidFill>
            <a:srgbClr val="000000">
              <a:shade val="95000"/>
            </a:srgbClr>
          </a:solidFill>
          <a:ln w="444500" cap="sq">
            <a:solidFill>
              <a:srgbClr val="000000"/>
            </a:solidFill>
            <a:miter lim="800000"/>
          </a:ln>
          <a:effectLst>
            <a:outerShdw blurRad="254000" dist="190500" dir="2700000" sy="90000" algn="bl" rotWithShape="0">
              <a:srgbClr val="000000">
                <a:alpha val="40000"/>
              </a:srgbClr>
            </a:outerShdw>
          </a:effectLst>
          <a:extLst/>
        </p:spPr>
      </p:pic>
      <p:pic>
        <p:nvPicPr>
          <p:cNvPr id="1028" name="Picture 4" descr="G:\Documents\МЕТОДИЧЕСКИЕ РАЗРАБОТКИ\ПРОЕКТ Я РИСУЮ МУЗЫКУ\Регтайм\IMG_20240123_154155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896" y="-186096"/>
            <a:ext cx="5832648" cy="42585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G:\Documents\МЕТОДИЧЕСКИЕ РАЗРАБОТКИ\ПРОЕКТ Я РИСУЮ МУЗЫКУ\Регтайм\IMG_20240123_154910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8" y="2852936"/>
            <a:ext cx="5049077" cy="37868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 descr="G:\Documents\МЕТОДИЧЕСКИЕ РАЗРАБОТКИ\ПРОЕКТ Я РИСУЮ МУЗЫКУ\Регтайм\IMG_20240123_154851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-171400"/>
            <a:ext cx="3456384" cy="29992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G:\Documents\МЕТОДИЧЕСКИЕ РАЗРАБОТКИ\ПРОЕКТ Я РИСУЮ МУЗЫКУ\Регтайм\IMG_20240123_154855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3645024"/>
            <a:ext cx="4464496" cy="28809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627784" y="2276872"/>
            <a:ext cx="4015843" cy="830997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400" b="1" cap="none" spc="0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Segoe Print" pitchFamily="2" charset="0"/>
              </a:rPr>
              <a:t>Э. </a:t>
            </a:r>
            <a:r>
              <a:rPr lang="ru-RU" sz="2400" b="1" cap="none" spc="0" dirty="0" err="1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Segoe Print" pitchFamily="2" charset="0"/>
              </a:rPr>
              <a:t>Градески</a:t>
            </a:r>
            <a:r>
              <a:rPr lang="ru-RU" sz="2400" b="1" cap="none" spc="0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Segoe Print" pitchFamily="2" charset="0"/>
              </a:rPr>
              <a:t> </a:t>
            </a:r>
          </a:p>
          <a:p>
            <a:pPr algn="ctr"/>
            <a:r>
              <a:rPr lang="ru-RU" sz="2400" b="1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Segoe Print" pitchFamily="2" charset="0"/>
              </a:rPr>
              <a:t>Регтайм «Мороженое»</a:t>
            </a:r>
            <a:endParaRPr lang="ru-RU" sz="2400" b="1" cap="none" spc="0" dirty="0">
              <a:ln w="1905"/>
              <a:solidFill>
                <a:srgbClr val="00206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Segoe Print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580666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G:\Desktop\100033f67b67637c0ed66dcda04e3331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98" r="2587"/>
          <a:stretch/>
        </p:blipFill>
        <p:spPr bwMode="auto">
          <a:xfrm>
            <a:off x="179512" y="-819472"/>
            <a:ext cx="9194852" cy="7272808"/>
          </a:xfrm>
          <a:prstGeom prst="rect">
            <a:avLst/>
          </a:prstGeom>
          <a:solidFill>
            <a:srgbClr val="000000">
              <a:shade val="95000"/>
            </a:srgbClr>
          </a:solidFill>
          <a:ln w="444500" cap="sq">
            <a:solidFill>
              <a:srgbClr val="000000"/>
            </a:solidFill>
            <a:miter lim="800000"/>
          </a:ln>
          <a:effectLst>
            <a:outerShdw blurRad="254000" dist="190500" dir="2700000" sy="90000" algn="bl" rotWithShape="0">
              <a:srgbClr val="000000">
                <a:alpha val="40000"/>
              </a:srgbClr>
            </a:outerShdw>
          </a:effectLst>
          <a:extLst/>
        </p:spPr>
      </p:pic>
      <p:pic>
        <p:nvPicPr>
          <p:cNvPr id="2050" name="Picture 2" descr="G:\Documents\МЕТОДИЧЕСКИЕ РАЗРАБОТКИ\ПРОЕКТ Я РИСУЮ МУЗЫКУ\ЗИМА Вивальди фото\IMG_20231201_16064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936" y="-747464"/>
            <a:ext cx="5433120" cy="45068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G:\Documents\МЕТОДИЧЕСКИЕ РАЗРАБОТКИ\ПРОЕКТ Я РИСУЮ МУЗЫКУ\ЗИМА Вивальди фото\IMG-20231203-WA0019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706" b="25777"/>
          <a:stretch/>
        </p:blipFill>
        <p:spPr bwMode="auto">
          <a:xfrm>
            <a:off x="2483768" y="3267732"/>
            <a:ext cx="2304256" cy="33533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G:\Documents\МЕТОДИЧЕСКИЕ РАЗРАБОТКИ\ПРОЕКТ Я РИСУЮ МУЗЫКУ\ЗИМА Вивальди фото\IMG-20231203-WA0023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8904"/>
          <a:stretch/>
        </p:blipFill>
        <p:spPr bwMode="auto">
          <a:xfrm>
            <a:off x="4788023" y="3710432"/>
            <a:ext cx="4628119" cy="29293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G:\Documents\МЕТОДИЧЕСКИЕ РАЗРАБОТКИ\ПРОЕКТ Я РИСУЮ МУЗЫКУ\ЗИМА Вивальди фото\IMG_20231206_154744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15416"/>
            <a:ext cx="4184981" cy="40324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5" name="Picture 7" descr="G:\Documents\МЕТОДИЧЕСКИЕ РАЗРАБОТКИ\ПРОЕКТ Я РИСУЮ МУЗЫКУ\ЗИМА Вивальди фото\IMG-20231203-WA0016.jpg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4820"/>
          <a:stretch/>
        </p:blipFill>
        <p:spPr bwMode="auto">
          <a:xfrm>
            <a:off x="107504" y="2852936"/>
            <a:ext cx="2349310" cy="37638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107504" y="332656"/>
            <a:ext cx="3837910" cy="830997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400" b="1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Segoe Print" pitchFamily="2" charset="0"/>
              </a:rPr>
              <a:t>А. Вивальди</a:t>
            </a:r>
          </a:p>
          <a:p>
            <a:pPr algn="ctr"/>
            <a:r>
              <a:rPr lang="ru-RU" sz="2400" b="1" cap="none" spc="0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Segoe Print" pitchFamily="2" charset="0"/>
              </a:rPr>
              <a:t>«Времена года. Зима»</a:t>
            </a:r>
          </a:p>
        </p:txBody>
      </p:sp>
    </p:spTree>
    <p:extLst>
      <p:ext uri="{BB962C8B-B14F-4D97-AF65-F5344CB8AC3E}">
        <p14:creationId xmlns:p14="http://schemas.microsoft.com/office/powerpoint/2010/main" val="38328547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G:\Desktop\100033f67b67637c0ed66dcda04e3331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98" r="2587"/>
          <a:stretch/>
        </p:blipFill>
        <p:spPr bwMode="auto">
          <a:xfrm>
            <a:off x="179512" y="-819472"/>
            <a:ext cx="9194852" cy="7272808"/>
          </a:xfrm>
          <a:prstGeom prst="rect">
            <a:avLst/>
          </a:prstGeom>
          <a:solidFill>
            <a:srgbClr val="000000">
              <a:shade val="95000"/>
            </a:srgbClr>
          </a:solidFill>
          <a:ln w="444500" cap="sq">
            <a:solidFill>
              <a:srgbClr val="000000"/>
            </a:solidFill>
            <a:miter lim="800000"/>
          </a:ln>
          <a:effectLst>
            <a:outerShdw blurRad="254000" dist="190500" dir="2700000" sy="90000" algn="bl" rotWithShape="0">
              <a:srgbClr val="000000">
                <a:alpha val="40000"/>
              </a:srgbClr>
            </a:outerShdw>
          </a:effectLst>
          <a:extLst/>
        </p:spPr>
      </p:pic>
      <p:pic>
        <p:nvPicPr>
          <p:cNvPr id="3074" name="Picture 2" descr="G:\Documents\МЕТОДИЧЕСКИЕ РАЗРАБОТКИ\ПРОЕКТ Я РИСУЮ МУЗЫКУ\МАРШ ЛЬВА\WhatsApp Image 2024-03-25 at 4.29.21 PM.jpe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9152"/>
          <a:stretch/>
        </p:blipFill>
        <p:spPr bwMode="auto">
          <a:xfrm>
            <a:off x="3563888" y="2492896"/>
            <a:ext cx="2908709" cy="41662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G:\Documents\МЕТОДИЧЕСКИЕ РАЗРАБОТКИ\ПРОЕКТ Я РИСУЮ МУЗЫКУ\МАРШ ЛЬВА\WhatsApp Image 2024-03-25 at 4.29.26 PM.jpe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420888"/>
            <a:ext cx="3591047" cy="4211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G:\Documents\МЕТОДИЧЕСКИЕ РАЗРАБОТКИ\ПРОЕКТ Я РИСУЮ МУЗЫКУ\МАРШ ЛЬВА\WhatsApp Image 2024-03-25 at 4.29.37 PM.jpe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5747446" y="-914799"/>
            <a:ext cx="3164251" cy="4219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7" name="Picture 5" descr="G:\Documents\МЕТОДИЧЕСКИЕ РАЗРАБОТКИ\ПРОЕКТ Я РИСУЮ МУЗЫКУ\МАРШ ЛЬВА\WhatsApp Image 2024-03-25 at 4.29.21 PM (2).jpe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208" y="2636912"/>
            <a:ext cx="2987062" cy="39827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323528" y="260648"/>
            <a:ext cx="4536504" cy="1754326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600" b="1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Segoe Print" pitchFamily="2" charset="0"/>
              </a:rPr>
              <a:t>К. Сен-Санс</a:t>
            </a:r>
          </a:p>
          <a:p>
            <a:pPr algn="ctr"/>
            <a:r>
              <a:rPr lang="ru-RU" sz="3600" b="1" cap="none" spc="0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Segoe Print" pitchFamily="2" charset="0"/>
              </a:rPr>
              <a:t>«Королевский </a:t>
            </a:r>
          </a:p>
          <a:p>
            <a:pPr algn="ctr"/>
            <a:r>
              <a:rPr lang="ru-RU" sz="3600" b="1" cap="none" spc="0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Segoe Print" pitchFamily="2" charset="0"/>
              </a:rPr>
              <a:t>марш льва»</a:t>
            </a:r>
          </a:p>
        </p:txBody>
      </p:sp>
    </p:spTree>
    <p:extLst>
      <p:ext uri="{BB962C8B-B14F-4D97-AF65-F5344CB8AC3E}">
        <p14:creationId xmlns:p14="http://schemas.microsoft.com/office/powerpoint/2010/main" val="42683207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G:\Desktop\100033f67b67637c0ed66dcda04e3331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98" r="2587"/>
          <a:stretch/>
        </p:blipFill>
        <p:spPr bwMode="auto">
          <a:xfrm>
            <a:off x="179512" y="-819472"/>
            <a:ext cx="9194852" cy="7272808"/>
          </a:xfrm>
          <a:prstGeom prst="rect">
            <a:avLst/>
          </a:prstGeom>
          <a:solidFill>
            <a:srgbClr val="000000">
              <a:shade val="95000"/>
            </a:srgbClr>
          </a:solidFill>
          <a:ln w="444500" cap="sq">
            <a:solidFill>
              <a:srgbClr val="000000"/>
            </a:solidFill>
            <a:miter lim="800000"/>
          </a:ln>
          <a:effectLst>
            <a:outerShdw blurRad="254000" dist="190500" dir="2700000" sy="90000" algn="bl" rotWithShape="0">
              <a:srgbClr val="000000">
                <a:alpha val="40000"/>
              </a:srgbClr>
            </a:outerShdw>
          </a:effectLst>
          <a:extLst/>
        </p:spPr>
      </p:pic>
      <p:pic>
        <p:nvPicPr>
          <p:cNvPr id="4101" name="Picture 5" descr="G:\Documents\МЕТОДИЧЕСКИЕ РАЗРАБОТКИ\ПРОЕКТ Я РИСУЮ МУЗЫКУ\Петухи и куры\IMG_20240415_16171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3429000"/>
            <a:ext cx="4108715" cy="30815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G:\Documents\МЕТОДИЧЕСКИЕ РАЗРАБОТКИ\ПРОЕКТ Я РИСУЮ МУЗЫКУ\Петухи и куры\IMG_20240412_161902_1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960" y="2514092"/>
            <a:ext cx="5328592" cy="39964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3" name="Picture 7" descr="G:\Documents\МЕТОДИЧЕСКИЕ РАЗРАБОТКИ\ПРОЕКТ Я РИСУЮ МУЗЫКУ\Петухи и куры\IMG_20240417_111521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-366228"/>
            <a:ext cx="5256584" cy="39424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5" name="Picture 9" descr="G:\Documents\МЕТОДИЧЕСКИЕ РАЗРАБОТКИ\ПРОЕКТ Я РИСУЮ МУЗЫКУ\Петухи и куры\IMG_20240412_161916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07562" y="-387424"/>
            <a:ext cx="4188974" cy="2952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Прямоугольник 10"/>
          <p:cNvSpPr/>
          <p:nvPr/>
        </p:nvSpPr>
        <p:spPr>
          <a:xfrm>
            <a:off x="5796136" y="1628800"/>
            <a:ext cx="3092513" cy="830997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400" b="1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Segoe Print" pitchFamily="2" charset="0"/>
              </a:rPr>
              <a:t>К. Сен-Санс</a:t>
            </a:r>
          </a:p>
          <a:p>
            <a:pPr algn="ctr"/>
            <a:r>
              <a:rPr lang="ru-RU" sz="2400" b="1" cap="none" spc="0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Segoe Print" pitchFamily="2" charset="0"/>
              </a:rPr>
              <a:t>«Петухи и куры»</a:t>
            </a:r>
          </a:p>
        </p:txBody>
      </p:sp>
    </p:spTree>
    <p:extLst>
      <p:ext uri="{BB962C8B-B14F-4D97-AF65-F5344CB8AC3E}">
        <p14:creationId xmlns:p14="http://schemas.microsoft.com/office/powerpoint/2010/main" val="19143142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G:\Desktop\maxresdefault_liv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44001" cy="6857999"/>
          </a:xfrm>
          <a:prstGeom prst="rect">
            <a:avLst/>
          </a:prstGeom>
          <a:noFill/>
          <a:ln w="3175">
            <a:solidFill>
              <a:srgbClr val="CC0099"/>
            </a:solidFill>
          </a:ln>
          <a:effectLst>
            <a:glow rad="228600">
              <a:schemeClr val="accent4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G:\Desktop\cover (1)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88640"/>
            <a:ext cx="2400050" cy="35839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G:\Desktop\cover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4005064"/>
            <a:ext cx="1911043" cy="2708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G:\Desktop\517845.jp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911"/>
          <a:stretch/>
        </p:blipFill>
        <p:spPr bwMode="auto">
          <a:xfrm>
            <a:off x="4427984" y="3068960"/>
            <a:ext cx="2527982" cy="3600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G:\Desktop\7139229515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2852936"/>
            <a:ext cx="2235848" cy="3456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G:\Desktop\zdravstv myzej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6256" y="2852936"/>
            <a:ext cx="2153504" cy="30859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 descr="G:\Desktop\04.jpg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03" t="18095" r="39107" b="25556"/>
          <a:stretch/>
        </p:blipFill>
        <p:spPr bwMode="auto">
          <a:xfrm>
            <a:off x="4067944" y="188640"/>
            <a:ext cx="4095604" cy="246848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318073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:\Desktop\картинки музей\img_s972686_2_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G:\Desktop\imgonline-com-ua-Transparent-backgr-d1fsbEJsTKtDAmLf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832" y="2996952"/>
            <a:ext cx="3787899" cy="37878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763688" y="764704"/>
            <a:ext cx="684076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200" b="1" dirty="0">
                <a:solidFill>
                  <a:srgbClr val="0070C0"/>
                </a:solidFill>
                <a:latin typeface="Segoe Print" pitchFamily="2" charset="0"/>
              </a:rPr>
              <a:t>Музей</a:t>
            </a:r>
            <a:r>
              <a:rPr lang="ru-RU" sz="3200" b="1" dirty="0">
                <a:latin typeface="Segoe Print" pitchFamily="2" charset="0"/>
              </a:rPr>
              <a:t> - </a:t>
            </a:r>
            <a:r>
              <a:rPr lang="ru-RU" sz="2800" b="1" dirty="0">
                <a:latin typeface="Segoe Print" pitchFamily="2" charset="0"/>
              </a:rPr>
              <a:t>машина времени, которая уносит посетителей сквозь вуаль вечности в самые светлые места </a:t>
            </a:r>
            <a:r>
              <a:rPr lang="ru-RU" sz="2800" b="1" dirty="0" smtClean="0">
                <a:latin typeface="Segoe Print" pitchFamily="2" charset="0"/>
              </a:rPr>
              <a:t>духовной </a:t>
            </a:r>
            <a:r>
              <a:rPr lang="ru-RU" sz="2800" b="1" dirty="0">
                <a:latin typeface="Segoe Print" pitchFamily="2" charset="0"/>
              </a:rPr>
              <a:t>культуры человечества. </a:t>
            </a:r>
          </a:p>
        </p:txBody>
      </p:sp>
    </p:spTree>
    <p:extLst>
      <p:ext uri="{BB962C8B-B14F-4D97-AF65-F5344CB8AC3E}">
        <p14:creationId xmlns:p14="http://schemas.microsoft.com/office/powerpoint/2010/main" val="3591569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2" descr="https://fsd.multiurok.ru/html/2018/10/18/s_5bc8a6250c6e0/img_s972686_2_1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4" descr="https://fsd.multiurok.ru/html/2018/10/18/s_5bc8a6250c6e0/img_s972686_2_1.jp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9" name="Picture 3" descr="G:\Desktop\картинки музей\vector-border-template-with-musical-instruments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2295" y="0"/>
            <a:ext cx="9258922" cy="68691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Прямоугольник 10"/>
          <p:cNvSpPr/>
          <p:nvPr/>
        </p:nvSpPr>
        <p:spPr>
          <a:xfrm>
            <a:off x="1187624" y="980728"/>
            <a:ext cx="7570086" cy="510909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ru-RU" sz="2000" b="1" cap="none" spc="0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    АКТУАЛЬНОСТЬ.</a:t>
            </a:r>
          </a:p>
          <a:p>
            <a:endParaRPr lang="ru-RU" b="1" i="1" dirty="0" smtClean="0">
              <a:ln w="1905"/>
              <a:solidFill>
                <a:schemeClr val="accent2">
                  <a:lumMod val="75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r>
              <a:rPr lang="ru-RU" b="1" i="1" dirty="0" smtClean="0">
                <a:ln w="1905"/>
                <a:solidFill>
                  <a:srgbClr val="271789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Дети в любом возрасте «ЛЮБОЗНАЙКИ» и «ПОЧЕМУЧКИ». Они </a:t>
            </a:r>
          </a:p>
          <a:p>
            <a:r>
              <a:rPr lang="ru-RU" b="1" i="1" dirty="0" smtClean="0">
                <a:ln w="1905"/>
                <a:solidFill>
                  <a:srgbClr val="271789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Любят задавать взрослым множество вопросов о том, что им </a:t>
            </a:r>
          </a:p>
          <a:p>
            <a:r>
              <a:rPr lang="ru-RU" b="1" i="1" dirty="0" smtClean="0">
                <a:ln w="1905"/>
                <a:solidFill>
                  <a:srgbClr val="271789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кажется  и</a:t>
            </a:r>
            <a:r>
              <a:rPr lang="ru-RU" b="1" i="1" cap="none" spc="0" dirty="0" smtClean="0">
                <a:ln w="1905"/>
                <a:solidFill>
                  <a:srgbClr val="271789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нтересным и необычным.</a:t>
            </a:r>
          </a:p>
          <a:p>
            <a:endParaRPr lang="ru-RU" b="1" i="1" dirty="0" smtClean="0">
              <a:ln w="1905"/>
              <a:solidFill>
                <a:srgbClr val="271789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r>
              <a:rPr lang="ru-RU" b="1" i="1" cap="none" spc="0" dirty="0" smtClean="0">
                <a:ln w="1905"/>
                <a:solidFill>
                  <a:srgbClr val="271789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Чтобы достойно отвечать на тысячу детских «ПОЧЕМУ?» , в </a:t>
            </a:r>
          </a:p>
          <a:p>
            <a:r>
              <a:rPr lang="ru-RU" b="1" i="1" cap="none" spc="0" dirty="0" smtClean="0">
                <a:ln w="1905"/>
                <a:solidFill>
                  <a:srgbClr val="271789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музыкальном  зале создан МИНИ-МУЗЕЙ.</a:t>
            </a:r>
          </a:p>
          <a:p>
            <a:endParaRPr lang="ru-RU" b="1" i="1" dirty="0" smtClean="0">
              <a:ln w="1905"/>
              <a:solidFill>
                <a:srgbClr val="271789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r>
              <a:rPr lang="ru-RU" b="1" i="1" cap="none" spc="0" dirty="0" smtClean="0">
                <a:ln w="1905"/>
                <a:solidFill>
                  <a:srgbClr val="271789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МУЗЕЙ – это эффективное средство познания системы  ценностей </a:t>
            </a:r>
          </a:p>
          <a:p>
            <a:r>
              <a:rPr lang="ru-RU" b="1" i="1" dirty="0" smtClean="0">
                <a:ln w="1905"/>
                <a:solidFill>
                  <a:srgbClr val="271789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и традиций, которые передаются из поколения в поколение.</a:t>
            </a:r>
          </a:p>
          <a:p>
            <a:endParaRPr lang="ru-RU" b="1" i="1" dirty="0" smtClean="0">
              <a:ln w="1905"/>
              <a:solidFill>
                <a:srgbClr val="271789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 algn="just"/>
            <a:r>
              <a:rPr lang="ru-RU" b="1" i="1" dirty="0" smtClean="0">
                <a:solidFill>
                  <a:srgbClr val="271789"/>
                </a:solidFill>
              </a:rPr>
              <a:t>Музей обладает уникальным потенциалом социально-воспитатель-</a:t>
            </a:r>
          </a:p>
          <a:p>
            <a:pPr algn="just"/>
            <a:r>
              <a:rPr lang="ru-RU" b="1" i="1" dirty="0" smtClean="0">
                <a:solidFill>
                  <a:srgbClr val="271789"/>
                </a:solidFill>
              </a:rPr>
              <a:t>ной  работы с детьми, помогает детям понять язык вещей, постичь </a:t>
            </a:r>
          </a:p>
          <a:p>
            <a:pPr algn="just"/>
            <a:r>
              <a:rPr lang="ru-RU" b="1" i="1" dirty="0" smtClean="0">
                <a:solidFill>
                  <a:srgbClr val="271789"/>
                </a:solidFill>
              </a:rPr>
              <a:t>их  культурное значение и рукотворность.</a:t>
            </a:r>
          </a:p>
          <a:p>
            <a:pPr algn="just"/>
            <a:endParaRPr lang="ru-RU" b="1" i="1" cap="none" spc="0" dirty="0">
              <a:ln w="1905"/>
              <a:solidFill>
                <a:schemeClr val="accent2">
                  <a:lumMod val="75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 algn="just"/>
            <a:endParaRPr lang="ru-RU" b="1" i="1" cap="none" spc="0" dirty="0" smtClean="0">
              <a:ln w="1905"/>
              <a:solidFill>
                <a:schemeClr val="accent2">
                  <a:lumMod val="75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endParaRPr lang="ru-RU" b="1" i="1" cap="none" spc="0" dirty="0">
              <a:ln w="1905"/>
              <a:solidFill>
                <a:schemeClr val="accent2">
                  <a:lumMod val="75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899564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 descr="G:\Desktop\img_s972686_2_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403648" y="260648"/>
            <a:ext cx="8784976" cy="67710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b="1" dirty="0" smtClean="0">
                <a:solidFill>
                  <a:srgbClr val="C00000"/>
                </a:solidFill>
                <a:latin typeface="Arial Narrow" pitchFamily="34" charset="0"/>
              </a:rPr>
              <a:t>ЦЕЛЬ:</a:t>
            </a:r>
            <a:r>
              <a:rPr lang="ru-RU" b="1" dirty="0" smtClean="0">
                <a:solidFill>
                  <a:srgbClr val="C00000"/>
                </a:solidFill>
                <a:latin typeface="Arial Narrow" pitchFamily="34" charset="0"/>
              </a:rPr>
              <a:t> </a:t>
            </a:r>
            <a:r>
              <a:rPr lang="ru-RU" sz="2400" dirty="0">
                <a:ea typeface="Gulim" pitchFamily="34" charset="-127"/>
              </a:rPr>
              <a:t>создание условий для ознакомления детей </a:t>
            </a:r>
            <a:endParaRPr lang="ru-RU" sz="2400" dirty="0" smtClean="0">
              <a:ea typeface="Gulim" pitchFamily="34" charset="-127"/>
            </a:endParaRPr>
          </a:p>
          <a:p>
            <a:pPr algn="just"/>
            <a:r>
              <a:rPr lang="ru-RU" sz="2400" dirty="0" smtClean="0">
                <a:ea typeface="Gulim" pitchFamily="34" charset="-127"/>
              </a:rPr>
              <a:t>с </a:t>
            </a:r>
            <a:r>
              <a:rPr lang="ru-RU" sz="2400" dirty="0">
                <a:ea typeface="Gulim" pitchFamily="34" charset="-127"/>
              </a:rPr>
              <a:t>миром музыкальных инструментов, воспитания в них </a:t>
            </a:r>
            <a:endParaRPr lang="ru-RU" sz="2400" dirty="0" smtClean="0">
              <a:ea typeface="Gulim" pitchFamily="34" charset="-127"/>
            </a:endParaRPr>
          </a:p>
          <a:p>
            <a:pPr algn="just"/>
            <a:r>
              <a:rPr lang="ru-RU" sz="2400" dirty="0" smtClean="0">
                <a:ea typeface="Gulim" pitchFamily="34" charset="-127"/>
              </a:rPr>
              <a:t>слушателя </a:t>
            </a:r>
            <a:r>
              <a:rPr lang="ru-RU" sz="2400" dirty="0">
                <a:ea typeface="Gulim" pitchFamily="34" charset="-127"/>
              </a:rPr>
              <a:t>и ценителя хорошей </a:t>
            </a:r>
            <a:r>
              <a:rPr lang="ru-RU" sz="2400" dirty="0" smtClean="0">
                <a:ea typeface="Gulim" pitchFamily="34" charset="-127"/>
              </a:rPr>
              <a:t>музыки.</a:t>
            </a:r>
          </a:p>
          <a:p>
            <a:pPr algn="just"/>
            <a:endParaRPr lang="ru-RU" b="1" dirty="0">
              <a:solidFill>
                <a:srgbClr val="C00000"/>
              </a:solidFill>
              <a:latin typeface="Arial Narrow" pitchFamily="34" charset="0"/>
            </a:endParaRPr>
          </a:p>
          <a:p>
            <a:pPr lvl="0"/>
            <a:r>
              <a:rPr lang="ru-RU" sz="2800" b="1" dirty="0" smtClean="0">
                <a:solidFill>
                  <a:srgbClr val="C00000"/>
                </a:solidFill>
                <a:latin typeface="Arial Narrow" pitchFamily="34" charset="0"/>
              </a:rPr>
              <a:t>ЗАДАЧИ: </a:t>
            </a:r>
          </a:p>
          <a:p>
            <a:pPr marL="342900" lvl="0" indent="-342900">
              <a:buFont typeface="Arial" pitchFamily="34" charset="0"/>
              <a:buChar char="•"/>
            </a:pPr>
            <a:r>
              <a:rPr lang="ru-RU" sz="2400" dirty="0" smtClean="0"/>
              <a:t>развивать </a:t>
            </a:r>
            <a:r>
              <a:rPr lang="ru-RU" sz="2400" dirty="0"/>
              <a:t>творчество детей, побуждать их к </a:t>
            </a:r>
            <a:endParaRPr lang="ru-RU" sz="2400" dirty="0" smtClean="0"/>
          </a:p>
          <a:p>
            <a:pPr lvl="0"/>
            <a:r>
              <a:rPr lang="ru-RU" sz="2400" dirty="0" smtClean="0"/>
              <a:t>     активным </a:t>
            </a:r>
            <a:r>
              <a:rPr lang="ru-RU" sz="2400" dirty="0"/>
              <a:t>самостоятельным действиям в процессе </a:t>
            </a:r>
            <a:endParaRPr lang="ru-RU" sz="2400" dirty="0" smtClean="0"/>
          </a:p>
          <a:p>
            <a:pPr lvl="0"/>
            <a:r>
              <a:rPr lang="ru-RU" sz="2400" dirty="0"/>
              <a:t> </a:t>
            </a:r>
            <a:r>
              <a:rPr lang="ru-RU" sz="2400" dirty="0" smtClean="0"/>
              <a:t>    игры на </a:t>
            </a:r>
            <a:r>
              <a:rPr lang="ru-RU" sz="2400" dirty="0"/>
              <a:t>детских музыкальных инструментах;</a:t>
            </a:r>
          </a:p>
          <a:p>
            <a:pPr marL="342900" lvl="0" indent="-342900">
              <a:buFont typeface="Arial" pitchFamily="34" charset="0"/>
              <a:buChar char="•"/>
            </a:pPr>
            <a:r>
              <a:rPr lang="ru-RU" sz="2400" dirty="0"/>
              <a:t>воспитывать интерес к музыке и </a:t>
            </a:r>
            <a:r>
              <a:rPr lang="ru-RU" sz="2400" dirty="0" err="1" smtClean="0"/>
              <a:t>музицированию</a:t>
            </a:r>
            <a:r>
              <a:rPr lang="ru-RU" sz="2400" dirty="0"/>
              <a:t> </a:t>
            </a:r>
            <a:r>
              <a:rPr lang="ru-RU" sz="2400" dirty="0" smtClean="0"/>
              <a:t>и </a:t>
            </a:r>
          </a:p>
          <a:p>
            <a:pPr lvl="0"/>
            <a:r>
              <a:rPr lang="ru-RU" sz="2400" dirty="0" smtClean="0"/>
              <a:t>     бережное </a:t>
            </a:r>
            <a:r>
              <a:rPr lang="ru-RU" sz="2400" dirty="0"/>
              <a:t>отношение к музыкальным инструментам;</a:t>
            </a:r>
          </a:p>
          <a:p>
            <a:pPr marL="342900" lvl="0" indent="-342900">
              <a:buFont typeface="Arial" pitchFamily="34" charset="0"/>
              <a:buChar char="•"/>
            </a:pPr>
            <a:r>
              <a:rPr lang="ru-RU" sz="2400" dirty="0"/>
              <a:t>сформировать интерес к истории возникновения </a:t>
            </a:r>
            <a:endParaRPr lang="ru-RU" sz="2400" dirty="0" smtClean="0"/>
          </a:p>
          <a:p>
            <a:pPr lvl="0"/>
            <a:r>
              <a:rPr lang="ru-RU" sz="2400" dirty="0" smtClean="0"/>
              <a:t>     музыкальных </a:t>
            </a:r>
            <a:r>
              <a:rPr lang="ru-RU" sz="2400" dirty="0"/>
              <a:t>инструментов и их разнообразию;</a:t>
            </a:r>
          </a:p>
          <a:p>
            <a:pPr marL="342900" lvl="0" indent="-342900">
              <a:buFont typeface="Arial" pitchFamily="34" charset="0"/>
              <a:buChar char="•"/>
            </a:pPr>
            <a:r>
              <a:rPr lang="ru-RU" sz="2400" dirty="0"/>
              <a:t>учить приемам </a:t>
            </a:r>
            <a:r>
              <a:rPr lang="ru-RU" sz="2400" dirty="0" err="1"/>
              <a:t>звукоизвлечения</a:t>
            </a:r>
            <a:r>
              <a:rPr lang="ru-RU" sz="2400" dirty="0"/>
              <a:t> и способам игры на музыкальных инструментах</a:t>
            </a:r>
            <a:r>
              <a:rPr lang="ru-RU" sz="2800" dirty="0"/>
              <a:t>.</a:t>
            </a:r>
          </a:p>
          <a:p>
            <a:r>
              <a:rPr lang="ru-RU" sz="2800" dirty="0"/>
              <a:t> </a:t>
            </a:r>
          </a:p>
          <a:p>
            <a:pPr algn="just"/>
            <a:endParaRPr lang="ru-RU" sz="2800" b="1" dirty="0" smtClean="0">
              <a:solidFill>
                <a:srgbClr val="C00000"/>
              </a:solidFill>
              <a:latin typeface="Arial Narrow" pitchFamily="34" charset="0"/>
            </a:endParaRPr>
          </a:p>
          <a:p>
            <a:endParaRPr lang="ru-RU" b="1" dirty="0" smtClean="0">
              <a:latin typeface="Arial Narrow" pitchFamily="34" charset="0"/>
            </a:endParaRPr>
          </a:p>
          <a:p>
            <a:endParaRPr lang="ru-RU" b="1" dirty="0">
              <a:latin typeface="Arial Narrow" pitchFamily="34" charset="0"/>
            </a:endParaRPr>
          </a:p>
        </p:txBody>
      </p:sp>
      <p:pic>
        <p:nvPicPr>
          <p:cNvPr id="1026" name="Picture 2" descr="G:\Desktop\hello_html_m31eafab5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112" y="5301208"/>
            <a:ext cx="3152677" cy="10151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835533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 descr="G:\Desktop\img_s972686_2_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3" descr="G:\Desktop\IMG_20210128_13363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1" y="3501008"/>
            <a:ext cx="3369119" cy="297795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G:\Desktop\WhatsApp Image 2021-01-29 at 09.58.05.jpe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3" t="12025" r="13933" b="322"/>
          <a:stretch/>
        </p:blipFill>
        <p:spPr bwMode="auto">
          <a:xfrm>
            <a:off x="4860032" y="404664"/>
            <a:ext cx="3816424" cy="292327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10" descr="G:\Desktop\IMG_20210128_133601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306" r="54300" b="21158"/>
          <a:stretch/>
        </p:blipFill>
        <p:spPr bwMode="auto">
          <a:xfrm>
            <a:off x="1547664" y="404665"/>
            <a:ext cx="3096344" cy="292368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1" descr="G:\Desktop\IMG_20210128_133608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84" t="7685" r="7785" b="14801"/>
          <a:stretch/>
        </p:blipFill>
        <p:spPr bwMode="auto">
          <a:xfrm>
            <a:off x="5364088" y="3501008"/>
            <a:ext cx="2952328" cy="299139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158968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G:\Desktop\картинки музей\img_s972686_2_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6014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1" name="Picture 9" descr="G:\Desktop\depositphotos_68480889-stock-illustration-kids-peeping-behind-placard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292"/>
          <a:stretch/>
        </p:blipFill>
        <p:spPr bwMode="auto">
          <a:xfrm>
            <a:off x="5076056" y="548680"/>
            <a:ext cx="3777996" cy="4104456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5364088" y="1052736"/>
            <a:ext cx="2653036" cy="338554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ru-RU" sz="1600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 Narrow" pitchFamily="34" charset="0"/>
                <a:ea typeface="Arimo" pitchFamily="34" charset="0"/>
                <a:cs typeface="Arimo" pitchFamily="34" charset="0"/>
              </a:rPr>
              <a:t>ФОНДОВАЯ</a:t>
            </a:r>
          </a:p>
          <a:p>
            <a:pPr marL="285750" indent="-285750">
              <a:buFont typeface="Arial" pitchFamily="34" charset="0"/>
              <a:buChar char="•"/>
            </a:pPr>
            <a:endParaRPr lang="ru-RU" sz="1600" b="1" dirty="0" smtClean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 Narrow" pitchFamily="34" charset="0"/>
              <a:ea typeface="Arimo" pitchFamily="34" charset="0"/>
              <a:cs typeface="Arimo" pitchFamily="34" charset="0"/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ru-RU" sz="1600" b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 Narrow" pitchFamily="34" charset="0"/>
                <a:ea typeface="Arimo" pitchFamily="34" charset="0"/>
                <a:cs typeface="Arimo" pitchFamily="34" charset="0"/>
              </a:rPr>
              <a:t> </a:t>
            </a:r>
            <a:r>
              <a:rPr lang="ru-RU" sz="1600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 Narrow" pitchFamily="34" charset="0"/>
                <a:ea typeface="Arimo" pitchFamily="34" charset="0"/>
                <a:cs typeface="Arimo" pitchFamily="34" charset="0"/>
              </a:rPr>
              <a:t>МУЗЫКАЛЬНАЯ</a:t>
            </a:r>
          </a:p>
          <a:p>
            <a:pPr marL="285750" indent="-285750">
              <a:buFont typeface="Arial" pitchFamily="34" charset="0"/>
              <a:buChar char="•"/>
            </a:pPr>
            <a:endParaRPr lang="ru-RU" sz="1600" b="1" dirty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 Narrow" pitchFamily="34" charset="0"/>
              <a:ea typeface="Arimo" pitchFamily="34" charset="0"/>
              <a:cs typeface="Arimo" pitchFamily="34" charset="0"/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ru-RU" sz="1600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 Narrow" pitchFamily="34" charset="0"/>
                <a:ea typeface="Arimo" pitchFamily="34" charset="0"/>
                <a:cs typeface="Arimo" pitchFamily="34" charset="0"/>
              </a:rPr>
              <a:t>  ПРОЕКТНАЯ</a:t>
            </a:r>
          </a:p>
          <a:p>
            <a:pPr marL="285750" indent="-285750">
              <a:buFont typeface="Arial" pitchFamily="34" charset="0"/>
              <a:buChar char="•"/>
            </a:pPr>
            <a:endParaRPr lang="ru-RU" sz="1600" b="1" dirty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 Narrow" pitchFamily="34" charset="0"/>
              <a:ea typeface="Arimo" pitchFamily="34" charset="0"/>
              <a:cs typeface="Arimo" pitchFamily="34" charset="0"/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ru-RU" sz="1600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 Narrow" pitchFamily="34" charset="0"/>
                <a:ea typeface="Arimo" pitchFamily="34" charset="0"/>
                <a:cs typeface="Arimo" pitchFamily="34" charset="0"/>
              </a:rPr>
              <a:t>  ИГРОВАЯ</a:t>
            </a:r>
          </a:p>
          <a:p>
            <a:pPr marL="285750" indent="-285750">
              <a:buFont typeface="Arial" pitchFamily="34" charset="0"/>
              <a:buChar char="•"/>
            </a:pPr>
            <a:endParaRPr lang="ru-RU" sz="1600" b="1" dirty="0" smtClean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 Narrow" pitchFamily="34" charset="0"/>
              <a:ea typeface="Arimo" pitchFamily="34" charset="0"/>
              <a:cs typeface="Arimo" pitchFamily="34" charset="0"/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ru-RU" sz="1600" b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 Narrow" pitchFamily="34" charset="0"/>
                <a:ea typeface="Arimo" pitchFamily="34" charset="0"/>
                <a:cs typeface="Arimo" pitchFamily="34" charset="0"/>
              </a:rPr>
              <a:t>  </a:t>
            </a:r>
            <a:r>
              <a:rPr lang="ru-RU" sz="1600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 Narrow" pitchFamily="34" charset="0"/>
                <a:ea typeface="Arimo" pitchFamily="34" charset="0"/>
                <a:cs typeface="Arimo" pitchFamily="34" charset="0"/>
              </a:rPr>
              <a:t>ПОЗНАВАТЕЛЬНАЯ</a:t>
            </a:r>
          </a:p>
          <a:p>
            <a:pPr marL="285750" indent="-285750">
              <a:buFont typeface="Arial" pitchFamily="34" charset="0"/>
              <a:buChar char="•"/>
            </a:pPr>
            <a:endParaRPr lang="ru-RU" sz="1600" b="1" dirty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 Narrow" pitchFamily="34" charset="0"/>
              <a:ea typeface="Arimo" pitchFamily="34" charset="0"/>
              <a:cs typeface="Arimo" pitchFamily="34" charset="0"/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ru-RU" sz="1600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 Narrow" pitchFamily="34" charset="0"/>
                <a:ea typeface="Arimo" pitchFamily="34" charset="0"/>
                <a:cs typeface="Arimo" pitchFamily="34" charset="0"/>
              </a:rPr>
              <a:t>  ЭКСПОЗИЦИОННАЯ</a:t>
            </a:r>
          </a:p>
          <a:p>
            <a:pPr marL="285750" indent="-285750" algn="ctr">
              <a:buFontTx/>
              <a:buChar char="-"/>
            </a:pPr>
            <a:endParaRPr lang="ru-RU" dirty="0" smtClean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 Narrow" pitchFamily="34" charset="0"/>
              <a:ea typeface="Arimo" pitchFamily="34" charset="0"/>
              <a:cs typeface="Arimo" pitchFamily="34" charset="0"/>
            </a:endParaRPr>
          </a:p>
          <a:p>
            <a:pPr marL="342900" indent="-342900" algn="ctr">
              <a:buFont typeface="Arial" pitchFamily="34" charset="0"/>
              <a:buChar char="•"/>
            </a:pPr>
            <a:endParaRPr lang="ru-RU" sz="2000" b="1" cap="none" spc="0" dirty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 Narrow" pitchFamily="34" charset="0"/>
            </a:endParaRPr>
          </a:p>
        </p:txBody>
      </p:sp>
      <p:pic>
        <p:nvPicPr>
          <p:cNvPr id="8" name="Picture 2" descr="G:\Desktop\WhatsApp Image 2021-01-29 at 09.45.22 (2).jpe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505" r="14872" b="-276"/>
          <a:stretch/>
        </p:blipFill>
        <p:spPr bwMode="auto">
          <a:xfrm>
            <a:off x="1547664" y="836712"/>
            <a:ext cx="3096345" cy="274931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C:\ДЕТСКИЙ САД 16\МУЗЫКА\ВИДЕО И ФОТО\МУЗЕЙНАЯ ТЕХНОЛОГИЯ\НЕДЕЛЯ\WhatsApp Image 2021-01-29 at 09.50.22 (2).jpe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35"/>
          <a:stretch/>
        </p:blipFill>
        <p:spPr bwMode="auto">
          <a:xfrm>
            <a:off x="1403648" y="3789040"/>
            <a:ext cx="3352433" cy="253295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4" descr="G:\Desktop\WhatsApp Image 2021-01-29 at 10.04.14.jpe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542"/>
          <a:stretch/>
        </p:blipFill>
        <p:spPr bwMode="auto">
          <a:xfrm>
            <a:off x="5076056" y="4581128"/>
            <a:ext cx="3296716" cy="194421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483768" y="260648"/>
            <a:ext cx="521155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>
                <a:solidFill>
                  <a:srgbClr val="AF531B"/>
                </a:solidFill>
              </a:rPr>
              <a:t>Формы и направления  деятельности</a:t>
            </a:r>
            <a:endParaRPr lang="ru-RU" sz="2400" dirty="0">
              <a:solidFill>
                <a:srgbClr val="AF531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02533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G:\Desktop\100033f67b67637c0ed66dcda04e3331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98" r="2587"/>
          <a:stretch/>
        </p:blipFill>
        <p:spPr bwMode="auto">
          <a:xfrm>
            <a:off x="179512" y="-819472"/>
            <a:ext cx="9194852" cy="7272808"/>
          </a:xfrm>
          <a:prstGeom prst="rect">
            <a:avLst/>
          </a:prstGeom>
          <a:solidFill>
            <a:srgbClr val="000000">
              <a:shade val="95000"/>
            </a:srgbClr>
          </a:solidFill>
          <a:ln w="444500" cap="sq">
            <a:solidFill>
              <a:srgbClr val="000000"/>
            </a:solidFill>
            <a:miter lim="800000"/>
          </a:ln>
          <a:effectLst>
            <a:outerShdw blurRad="254000" dist="190500" dir="2700000" sy="90000" algn="bl" rotWithShape="0">
              <a:srgbClr val="000000">
                <a:alpha val="40000"/>
              </a:srgbClr>
            </a:outerShdw>
          </a:effectLst>
          <a:extLst/>
        </p:spPr>
      </p:pic>
      <p:sp>
        <p:nvSpPr>
          <p:cNvPr id="3" name="Прямоугольник 2"/>
          <p:cNvSpPr/>
          <p:nvPr/>
        </p:nvSpPr>
        <p:spPr>
          <a:xfrm>
            <a:off x="323528" y="2708920"/>
            <a:ext cx="4572000" cy="323165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i="1" dirty="0" smtClean="0"/>
              <a:t>             </a:t>
            </a:r>
            <a:r>
              <a:rPr lang="ru-RU" sz="2400" b="1" i="1" dirty="0" smtClean="0">
                <a:solidFill>
                  <a:srgbClr val="002060"/>
                </a:solidFill>
              </a:rPr>
              <a:t>ЭКСКУРСИИ-БЕСЕДЫ</a:t>
            </a:r>
            <a:endParaRPr lang="ru-RU" sz="2400" dirty="0" smtClean="0">
              <a:solidFill>
                <a:srgbClr val="002060"/>
              </a:solidFill>
            </a:endParaRPr>
          </a:p>
          <a:p>
            <a:pPr marL="285750" indent="-285750">
              <a:buFont typeface="Arial" pitchFamily="34" charset="0"/>
              <a:buChar char="•"/>
            </a:pPr>
            <a:endParaRPr lang="ru-RU" i="1" dirty="0"/>
          </a:p>
          <a:p>
            <a:pPr marL="285750" indent="-285750" algn="just">
              <a:buFont typeface="Arial" pitchFamily="34" charset="0"/>
              <a:buChar char="•"/>
            </a:pPr>
            <a:r>
              <a:rPr lang="ru-RU" b="1" i="1" dirty="0" smtClean="0"/>
              <a:t>рассказ </a:t>
            </a:r>
            <a:r>
              <a:rPr lang="ru-RU" b="1" i="1" dirty="0"/>
              <a:t>об истории  возникновения музыкальных инструментов</a:t>
            </a:r>
            <a:r>
              <a:rPr lang="ru-RU" b="1" i="1" dirty="0" smtClean="0"/>
              <a:t>,</a:t>
            </a:r>
          </a:p>
          <a:p>
            <a:pPr marL="285750" indent="-285750">
              <a:buFont typeface="Arial" pitchFamily="34" charset="0"/>
              <a:buChar char="•"/>
            </a:pPr>
            <a:endParaRPr lang="ru-RU" b="1" i="1" dirty="0"/>
          </a:p>
          <a:p>
            <a:pPr marL="285750" indent="-285750" algn="just">
              <a:buFont typeface="Arial" pitchFamily="34" charset="0"/>
              <a:buChar char="•"/>
            </a:pPr>
            <a:r>
              <a:rPr lang="ru-RU" b="1" i="1" dirty="0"/>
              <a:t>виды музыкальных инструментов («Русские народные инструменты», «Инструменты симфонического оркестра</a:t>
            </a:r>
            <a:r>
              <a:rPr lang="ru-RU" b="1" i="1" dirty="0" smtClean="0"/>
              <a:t>»),</a:t>
            </a:r>
          </a:p>
          <a:p>
            <a:pPr marL="285750" indent="-285750">
              <a:buFont typeface="Arial" pitchFamily="34" charset="0"/>
              <a:buChar char="•"/>
            </a:pPr>
            <a:endParaRPr lang="ru-RU" b="1" i="1" dirty="0"/>
          </a:p>
          <a:p>
            <a:pPr marL="285750" indent="-285750">
              <a:buFont typeface="Arial" pitchFamily="34" charset="0"/>
              <a:buChar char="•"/>
            </a:pPr>
            <a:r>
              <a:rPr lang="ru-RU" b="1" i="1" dirty="0"/>
              <a:t>способы игры и </a:t>
            </a:r>
            <a:r>
              <a:rPr lang="ru-RU" b="1" i="1" dirty="0" err="1"/>
              <a:t>звукоизвлечения</a:t>
            </a:r>
            <a:r>
              <a:rPr lang="ru-RU" b="1" i="1" dirty="0"/>
              <a:t>.</a:t>
            </a:r>
          </a:p>
        </p:txBody>
      </p:sp>
      <p:pic>
        <p:nvPicPr>
          <p:cNvPr id="3076" name="Picture 4" descr="G:\Desktop\WhatsApp Image 2021-01-29 at 09.50.23 (2).jpe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260648"/>
            <a:ext cx="3864429" cy="289832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G:\Desktop\WhatsApp Image 2021-01-29 at 09.50.22 (2).jpe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3284984"/>
            <a:ext cx="3888432" cy="288032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043608" y="2204864"/>
            <a:ext cx="2732415" cy="40011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Улица «Радуга звуков»</a:t>
            </a:r>
            <a:endParaRPr lang="ru-RU" sz="20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64441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G:\Desktop\100033f67b67637c0ed66dcda04e3331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98" r="2587"/>
          <a:stretch/>
        </p:blipFill>
        <p:spPr bwMode="auto">
          <a:xfrm>
            <a:off x="179512" y="-819472"/>
            <a:ext cx="9194852" cy="7272808"/>
          </a:xfrm>
          <a:prstGeom prst="rect">
            <a:avLst/>
          </a:prstGeom>
          <a:solidFill>
            <a:srgbClr val="000000">
              <a:shade val="95000"/>
            </a:srgbClr>
          </a:solidFill>
          <a:ln w="444500" cap="sq">
            <a:solidFill>
              <a:srgbClr val="000000"/>
            </a:solidFill>
            <a:miter lim="800000"/>
          </a:ln>
          <a:effectLst>
            <a:outerShdw blurRad="254000" dist="190500" dir="2700000" sy="90000" algn="bl" rotWithShape="0">
              <a:srgbClr val="000000">
                <a:alpha val="40000"/>
              </a:srgbClr>
            </a:outerShdw>
          </a:effectLst>
          <a:extLst/>
        </p:spPr>
      </p:pic>
      <p:pic>
        <p:nvPicPr>
          <p:cNvPr id="3" name="Picture 11" descr="G:\Desktop\IMG_20210128_133608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84" t="7685" r="7785" b="14801"/>
          <a:stretch/>
        </p:blipFill>
        <p:spPr bwMode="auto">
          <a:xfrm>
            <a:off x="0" y="-315416"/>
            <a:ext cx="9612560" cy="727280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822748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G:\Desktop\100033f67b67637c0ed66dcda04e3331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98" r="2587"/>
          <a:stretch/>
        </p:blipFill>
        <p:spPr bwMode="auto">
          <a:xfrm>
            <a:off x="179512" y="-819472"/>
            <a:ext cx="9194852" cy="7272808"/>
          </a:xfrm>
          <a:prstGeom prst="rect">
            <a:avLst/>
          </a:prstGeom>
          <a:solidFill>
            <a:srgbClr val="000000">
              <a:shade val="95000"/>
            </a:srgbClr>
          </a:solidFill>
          <a:ln w="444500" cap="sq">
            <a:solidFill>
              <a:srgbClr val="000000"/>
            </a:solidFill>
            <a:miter lim="800000"/>
          </a:ln>
          <a:effectLst>
            <a:outerShdw blurRad="254000" dist="190500" dir="2700000" sy="90000" algn="bl" rotWithShape="0">
              <a:srgbClr val="000000">
                <a:alpha val="40000"/>
              </a:srgbClr>
            </a:outerShdw>
          </a:effectLst>
          <a:extLst/>
        </p:spPr>
      </p:pic>
      <p:sp>
        <p:nvSpPr>
          <p:cNvPr id="3" name="Прямоугольник 2"/>
          <p:cNvSpPr/>
          <p:nvPr/>
        </p:nvSpPr>
        <p:spPr>
          <a:xfrm>
            <a:off x="395536" y="2636912"/>
            <a:ext cx="4572000" cy="360098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i="1" dirty="0" smtClean="0"/>
              <a:t>              </a:t>
            </a:r>
            <a:r>
              <a:rPr lang="ru-RU" sz="2400" b="1" i="1" dirty="0" smtClean="0">
                <a:solidFill>
                  <a:srgbClr val="002060"/>
                </a:solidFill>
              </a:rPr>
              <a:t>КОНЦЕРТЫ, ДОСУГИ,</a:t>
            </a:r>
          </a:p>
          <a:p>
            <a:r>
              <a:rPr lang="ru-RU" sz="2400" b="1" i="1" dirty="0" smtClean="0">
                <a:solidFill>
                  <a:srgbClr val="002060"/>
                </a:solidFill>
              </a:rPr>
              <a:t>     МУЗЫКАЛЬНЫЕ ГОСТИНЫЕ</a:t>
            </a:r>
          </a:p>
          <a:p>
            <a:endParaRPr lang="ru-RU" dirty="0"/>
          </a:p>
          <a:p>
            <a:pPr marL="285750" indent="-285750" algn="just">
              <a:buFont typeface="Arial" pitchFamily="34" charset="0"/>
              <a:buChar char="•"/>
            </a:pPr>
            <a:r>
              <a:rPr lang="ru-RU" b="1" i="1" dirty="0"/>
              <a:t>слушание аудиозаписей знакомых детям музыкальных произведений, </a:t>
            </a:r>
            <a:endParaRPr lang="ru-RU" b="1" i="1" dirty="0" smtClean="0"/>
          </a:p>
          <a:p>
            <a:pPr marL="285750" indent="-285750">
              <a:buFont typeface="Arial" pitchFamily="34" charset="0"/>
              <a:buChar char="•"/>
            </a:pPr>
            <a:endParaRPr lang="ru-RU" b="1" i="1" dirty="0"/>
          </a:p>
          <a:p>
            <a:pPr marL="285750" indent="-285750" algn="just">
              <a:buFont typeface="Arial" pitchFamily="34" charset="0"/>
              <a:buChar char="•"/>
            </a:pPr>
            <a:r>
              <a:rPr lang="ru-RU" b="1" i="1" dirty="0"/>
              <a:t>разучивание  и исполнение песенок и пьесок детского оркестра музыкальных инструментов, в том числе с помощью сборника «Цветочная симфония» Порфирьевой Л.Н.</a:t>
            </a:r>
          </a:p>
          <a:p>
            <a:pPr algn="just"/>
            <a:r>
              <a:rPr lang="ru-RU" b="1" i="1" dirty="0"/>
              <a:t> 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043608" y="2204864"/>
            <a:ext cx="3113738" cy="40011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Улица «Малиновый звон»</a:t>
            </a:r>
            <a:endParaRPr lang="ru-RU" sz="20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1026" name="Picture 2" descr="G:\Desktop\WhatsApp Image 2021-02-02 at 13.01.30.jpe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2436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5280079" y="-15383"/>
            <a:ext cx="1656184" cy="22082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G:\Desktop\WhatsApp Image 2021-02-02 at 13.01.29.jpe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7188290" y="92629"/>
            <a:ext cx="1440160" cy="19202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G:\Desktop\818q0VjMpYL._SL1500_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289" b="98917" l="0" r="100000">
                        <a14:foregroundMark x1="39333" y1="78267" x2="39333" y2="78267"/>
                        <a14:foregroundMark x1="39667" y1="74007" x2="39667" y2="74007"/>
                        <a14:foregroundMark x1="44333" y1="76679" x2="44333" y2="76679"/>
                        <a14:foregroundMark x1="40067" y1="49747" x2="40067" y2="49747"/>
                        <a14:foregroundMark x1="44667" y1="47004" x2="44667" y2="47004"/>
                        <a14:foregroundMark x1="47533" y1="47004" x2="47533" y2="47004"/>
                        <a14:foregroundMark x1="50733" y1="47004" x2="50733" y2="47004"/>
                        <a14:foregroundMark x1="52133" y1="48592" x2="52133" y2="48592"/>
                        <a14:foregroundMark x1="41467" y1="48159" x2="41467" y2="48159"/>
                        <a14:foregroundMark x1="38600" y1="48953" x2="38600" y2="4895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1916832"/>
            <a:ext cx="1809580" cy="16708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G:\Desktop\Моментальный снимок 1 (02.02.2021 13-05).pn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3741164"/>
            <a:ext cx="4045159" cy="22859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885205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Презентация МУЗЕЙНАЯ ПЕДАГОГИКА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Презентация МУЗЕЙНАЯ ПЕДАГОГИКА</Template>
  <TotalTime>72</TotalTime>
  <Words>573</Words>
  <Application>Microsoft Office PowerPoint</Application>
  <PresentationFormat>Экран (4:3)</PresentationFormat>
  <Paragraphs>116</Paragraphs>
  <Slides>20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Презентация МУЗЕЙНАЯ ПЕДАГОГИКА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Владимир Михайлов</dc:creator>
  <cp:lastModifiedBy>Владимир Михайлов</cp:lastModifiedBy>
  <cp:revision>6</cp:revision>
  <dcterms:created xsi:type="dcterms:W3CDTF">2025-04-16T05:40:52Z</dcterms:created>
  <dcterms:modified xsi:type="dcterms:W3CDTF">2025-04-16T06:53:46Z</dcterms:modified>
</cp:coreProperties>
</file>