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75" r:id="rId6"/>
    <p:sldId id="273" r:id="rId7"/>
    <p:sldId id="260" r:id="rId8"/>
    <p:sldId id="27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9" r:id="rId17"/>
    <p:sldId id="280" r:id="rId18"/>
    <p:sldId id="281" r:id="rId19"/>
    <p:sldId id="28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31B"/>
    <a:srgbClr val="03546D"/>
    <a:srgbClr val="271789"/>
    <a:srgbClr val="333333"/>
    <a:srgbClr val="5F5F5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88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1D8-70FD-4AB0-B61A-8ADDBF0387C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1E8B-E967-4DB2-890E-332BCD98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1D8-70FD-4AB0-B61A-8ADDBF0387C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1E8B-E967-4DB2-890E-332BCD98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6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1D8-70FD-4AB0-B61A-8ADDBF0387C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1E8B-E967-4DB2-890E-332BCD98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4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1D8-70FD-4AB0-B61A-8ADDBF0387C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1E8B-E967-4DB2-890E-332BCD98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2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1D8-70FD-4AB0-B61A-8ADDBF0387C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1E8B-E967-4DB2-890E-332BCD98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3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1D8-70FD-4AB0-B61A-8ADDBF0387C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1E8B-E967-4DB2-890E-332BCD98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1D8-70FD-4AB0-B61A-8ADDBF0387C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1E8B-E967-4DB2-890E-332BCD98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0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1D8-70FD-4AB0-B61A-8ADDBF0387C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1E8B-E967-4DB2-890E-332BCD98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9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1D8-70FD-4AB0-B61A-8ADDBF0387C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1E8B-E967-4DB2-890E-332BCD98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9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1D8-70FD-4AB0-B61A-8ADDBF0387C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1E8B-E967-4DB2-890E-332BCD98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8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1D8-70FD-4AB0-B61A-8ADDBF0387C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1E8B-E967-4DB2-890E-332BCD98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0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B1D8-70FD-4AB0-B61A-8ADDBF0387C5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1E8B-E967-4DB2-890E-332BCD98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2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Desktop\maxresdefault_l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ln w="3175">
            <a:solidFill>
              <a:srgbClr val="CC00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Desktop\e48d4b7c214085dee82463a3ffa05fd77539c912f73367b969212128d169be1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062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2708920"/>
            <a:ext cx="799288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МУЗЕЙНАЯ  ПЕДАГОГИКА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НА МУЗЫКАЛЬНЫХ  ЗАНЯТИЯХ  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В ДОУ</a:t>
            </a:r>
          </a:p>
          <a:p>
            <a:pPr algn="ctr"/>
            <a:r>
              <a:rPr lang="ru-RU" sz="3600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(из опыта  работы)</a:t>
            </a:r>
            <a:endParaRPr lang="ru-RU" sz="3600" i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algn="ctr"/>
            <a:endParaRPr lang="ru-RU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6825" y="5517232"/>
            <a:ext cx="74895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Городское методическое объединение музыкальных руководителей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МО Краснотурьинск, апрель  2025 г.</a:t>
            </a:r>
            <a:endParaRPr lang="ru-RU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179512" y="-891480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95536" y="270892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   </a:t>
            </a:r>
            <a:r>
              <a:rPr lang="ru-RU" sz="2400" b="1" i="1" dirty="0" smtClean="0">
                <a:solidFill>
                  <a:srgbClr val="002060"/>
                </a:solidFill>
              </a:rPr>
              <a:t>СЮЖЕТНО-РОЛЕВЫЕ  ИГРЫ</a:t>
            </a:r>
          </a:p>
          <a:p>
            <a:endParaRPr lang="ru-RU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 smtClean="0"/>
              <a:t>«Идем </a:t>
            </a:r>
            <a:r>
              <a:rPr lang="ru-RU" b="1" i="1" dirty="0"/>
              <a:t>на концерт», «Магазин музыкальных инструментов</a:t>
            </a:r>
            <a:r>
              <a:rPr lang="ru-RU" b="1" i="1" dirty="0" smtClean="0"/>
              <a:t>»,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/>
              <a:t>беседа о поведении в общественных местах (на концертах, в музее и музыкальной школе</a:t>
            </a:r>
            <a:r>
              <a:rPr lang="ru-RU" b="1" i="1" dirty="0" smtClean="0"/>
              <a:t>).</a:t>
            </a:r>
            <a:r>
              <a:rPr lang="ru-RU" b="1" i="1" dirty="0"/>
              <a:t> </a:t>
            </a:r>
          </a:p>
        </p:txBody>
      </p:sp>
      <p:pic>
        <p:nvPicPr>
          <p:cNvPr id="4099" name="Picture 3" descr="G:\Desktop\img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13" y="188640"/>
            <a:ext cx="4032587" cy="30263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276872"/>
            <a:ext cx="387618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Улица «Бременские музыканты»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G:\Desktop\Моментальный снимок 2 (02.02.2021 13-13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3122" r="14766" b="20517"/>
          <a:stretch/>
        </p:blipFill>
        <p:spPr bwMode="auto">
          <a:xfrm>
            <a:off x="5076056" y="3429000"/>
            <a:ext cx="402166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179512" y="-819472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23528" y="2564904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ИССЛЕДОВАТЕЛЬСКАЯ  ДЕЯТЕЛЬНОСТЬ            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И  ЭКСПЕРИМЕНТИРОВАНИЕ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i="1" dirty="0"/>
              <a:t>просмотр видео из серии «Опыты со звуком</a:t>
            </a:r>
            <a:r>
              <a:rPr lang="ru-RU" b="1" i="1" dirty="0" smtClean="0"/>
              <a:t>»;</a:t>
            </a:r>
            <a:endParaRPr lang="ru-RU" b="1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i="1" dirty="0"/>
              <a:t>беседа-рассказ  «Какие бывают звуки», «Чем они отличаются друг от друга», «Как возникают звуки</a:t>
            </a:r>
            <a:r>
              <a:rPr lang="ru-RU" b="1" i="1" dirty="0" smtClean="0"/>
              <a:t>»;</a:t>
            </a:r>
            <a:endParaRPr lang="ru-RU" b="1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i="1" dirty="0"/>
              <a:t>эксперименты с бутылкой воды, линейкой и резинкой на стакане,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i="1" dirty="0"/>
              <a:t>слуховое исследование стеклянных, металлических и деревянных звуков.</a:t>
            </a:r>
          </a:p>
        </p:txBody>
      </p:sp>
      <p:pic>
        <p:nvPicPr>
          <p:cNvPr id="1027" name="Picture 3" descr="G:\Desktop\МММ\Слайд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656184" cy="12421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МММ\Слайд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1632181" cy="12241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esktop\WhatsApp Image 2021-01-29 at 09.50.2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960440" cy="294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Desktop\WhatsApp Image 2021-01-29 at 09.50.23 (4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225147" cy="166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2060848"/>
            <a:ext cx="350461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«Музыкальная лаборатория»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6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179512" y="-819472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23528" y="2492896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 </a:t>
            </a:r>
            <a:r>
              <a:rPr lang="ru-RU" b="1" i="1" dirty="0" smtClean="0"/>
              <a:t>    </a:t>
            </a:r>
            <a:r>
              <a:rPr lang="ru-RU" sz="2400" b="1" i="1" dirty="0" smtClean="0">
                <a:solidFill>
                  <a:srgbClr val="002060"/>
                </a:solidFill>
              </a:rPr>
              <a:t>МУЗЫКАЛЬНАЯ  МАСТЕРСКАЯ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/>
              <a:t>беседа с детьми о профессиях людей, которые изготавливают музыкальные инструменты</a:t>
            </a:r>
            <a:r>
              <a:rPr lang="ru-RU" b="1" i="1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/>
              <a:t>изготовление инструментов своими руками.</a:t>
            </a:r>
          </a:p>
        </p:txBody>
      </p:sp>
      <p:pic>
        <p:nvPicPr>
          <p:cNvPr id="2050" name="Picture 2" descr="G:\Desktop\phoca_thumb_l_Vovka 110-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1972648" cy="131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esktop\Making-Steinway_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5"/>
            <a:ext cx="1728192" cy="131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Desktop\WhatsApp Image 2021-02-02 at 13.44.5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01365"/>
            <a:ext cx="3888432" cy="2187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Desktop\IMG_20210203_122940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553430" cy="191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3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179512" y="-819472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23528" y="249289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МУЗЫКАЛЬНО-ДИДАКТИЧЕСКИЕ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ИГРЫ  И  ВИКТОРИНЫ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b="1" i="1" dirty="0"/>
              <a:t>«Угадай, на чем играю», «Оркестр»,  «Гномики и феи»,  «Музыкальный теремок»,  «Подбери инструмент»,  «Музыкальный кубик», «Кубик-оркестр»</a:t>
            </a:r>
          </a:p>
          <a:p>
            <a:pPr algn="just"/>
            <a:r>
              <a:rPr lang="ru-RU" b="1" i="1" dirty="0"/>
              <a:t>«Раз, два, три… ко мне беги!"», «Угадай мелодию», «Умники и умницы», творческо-речевые  игры</a:t>
            </a:r>
          </a:p>
        </p:txBody>
      </p:sp>
      <p:pic>
        <p:nvPicPr>
          <p:cNvPr id="2050" name="Picture 2" descr="G:\Desktop\WhatsApp Image 2021-01-29 at 09.50.23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2753205" cy="20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esktop\WhatsApp Image 2021-01-29 at 09.50.21 (1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7" t="16163" r="20926" b="11936"/>
          <a:stretch/>
        </p:blipFill>
        <p:spPr bwMode="auto">
          <a:xfrm>
            <a:off x="5004048" y="2348880"/>
            <a:ext cx="1728192" cy="194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esktop\WhatsApp Image 2021-01-29 at 09.50.22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71" y="2348880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2060848"/>
            <a:ext cx="315535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Улица «Нотки-почемучки»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G:\Desktop\WhatsApp Image 2021-02-02 at 13.20.0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3106"/>
            <a:ext cx="2393165" cy="179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179512" y="-819472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3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-50852" y="-603448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79512" y="27809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ЧТЕНИЕ  ХУДОЖЕСТВЕННОЙ  ЛИТЕРАТУРЫ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ПРО МУЗЫКАЛЬНЫЕ  ИНСТРУМЕНТЫ</a:t>
            </a:r>
          </a:p>
          <a:p>
            <a:pPr algn="just"/>
            <a:endParaRPr lang="ru-RU" b="1" i="1" dirty="0"/>
          </a:p>
          <a:p>
            <a:pPr algn="just"/>
            <a:r>
              <a:rPr lang="ru-RU" b="1" i="1" dirty="0" smtClean="0"/>
              <a:t>сказки </a:t>
            </a:r>
            <a:r>
              <a:rPr lang="ru-RU" b="1" i="1" dirty="0"/>
              <a:t>«Дудочка и кувшинчик», </a:t>
            </a:r>
            <a:endParaRPr lang="ru-RU" b="1" i="1" dirty="0" smtClean="0"/>
          </a:p>
          <a:p>
            <a:pPr algn="just"/>
            <a:r>
              <a:rPr lang="ru-RU" b="1" i="1" dirty="0" smtClean="0"/>
              <a:t>«</a:t>
            </a:r>
            <a:r>
              <a:rPr lang="ru-RU" b="1" i="1" dirty="0"/>
              <a:t>Гусли-</a:t>
            </a:r>
            <a:r>
              <a:rPr lang="ru-RU" b="1" i="1" dirty="0" err="1"/>
              <a:t>самогуды</a:t>
            </a:r>
            <a:r>
              <a:rPr lang="ru-RU" b="1" i="1" dirty="0"/>
              <a:t>»,  </a:t>
            </a:r>
            <a:endParaRPr lang="ru-RU" b="1" i="1" dirty="0" smtClean="0"/>
          </a:p>
          <a:p>
            <a:pPr algn="just"/>
            <a:r>
              <a:rPr lang="ru-RU" b="1" i="1" dirty="0" smtClean="0"/>
              <a:t>братья </a:t>
            </a:r>
            <a:r>
              <a:rPr lang="ru-RU" b="1" i="1" dirty="0"/>
              <a:t>Гримм «Бременские музыканты», легенда «Садко», </a:t>
            </a:r>
            <a:endParaRPr lang="ru-RU" b="1" i="1" dirty="0" smtClean="0"/>
          </a:p>
          <a:p>
            <a:pPr algn="just"/>
            <a:r>
              <a:rPr lang="ru-RU" b="1" i="1" dirty="0" smtClean="0"/>
              <a:t>В</a:t>
            </a:r>
            <a:r>
              <a:rPr lang="ru-RU" b="1" i="1" dirty="0"/>
              <a:t>. Одоевский «Город в табакерке».</a:t>
            </a:r>
            <a:endParaRPr lang="ru-RU" b="1" dirty="0"/>
          </a:p>
        </p:txBody>
      </p:sp>
      <p:pic>
        <p:nvPicPr>
          <p:cNvPr id="3074" name="Picture 2" descr="G:\Desktop\WhatsApp Image 2021-01-29 at 09.50.23 (5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Desktop\WhatsApp Image 2021-01-29 at 09.50.23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761317" cy="282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3608" y="2276872"/>
            <a:ext cx="242944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Улица «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Библиомуз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9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179512" y="-819472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23528" y="2420888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СОЗДАНИЕ  ТВОРЧЕСКИХ  РАБОТ </a:t>
            </a:r>
          </a:p>
          <a:p>
            <a:endParaRPr lang="ru-RU" b="1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i="1" dirty="0" smtClean="0"/>
              <a:t>аппликация </a:t>
            </a:r>
            <a:r>
              <a:rPr lang="ru-RU" b="1" i="1" dirty="0"/>
              <a:t>на тему «Веселый оркестр</a:t>
            </a:r>
            <a:r>
              <a:rPr lang="ru-RU" b="1" i="1" dirty="0" smtClean="0"/>
              <a:t>»;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b="1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i="1" dirty="0"/>
              <a:t>раскрашивание  картинок </a:t>
            </a:r>
            <a:r>
              <a:rPr lang="ru-RU" b="1" i="1" dirty="0" smtClean="0"/>
              <a:t>ДМИ;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b="1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i="1" dirty="0"/>
              <a:t>рассматривание картин знаменитых художников, на которых изображены музыкальные инструменты.</a:t>
            </a:r>
          </a:p>
        </p:txBody>
      </p:sp>
      <p:pic>
        <p:nvPicPr>
          <p:cNvPr id="4098" name="Picture 2" descr="G:\Desktop\МММ\Слайд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404664"/>
            <a:ext cx="18837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esktop\МММ\Слайд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90877" y="466107"/>
            <a:ext cx="1643675" cy="12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Desktop\WhatsApp Image 2021-01-29 at 09.50.2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353272" cy="251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Desktop\WhatsApp Image 2021-01-29 at 11.39.14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192021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:\Desktop\WhatsApp Image 2021-01-29 at 11.39.14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4743" r="7783" b="4405"/>
          <a:stretch/>
        </p:blipFill>
        <p:spPr bwMode="auto">
          <a:xfrm rot="16200000">
            <a:off x="7453324" y="4436108"/>
            <a:ext cx="129413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2318" y="1988840"/>
            <a:ext cx="406810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Улица «Музыкальная акварелька»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9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179512" y="-819472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8" name="Picture 4" descr="G:\Documents\МЕТОДИЧЕСКИЕ РАЗРАБОТКИ\ПРОЕКТ Я РИСУЮ МУЗЫКУ\Регтайм\IMG_20240123_154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186096"/>
            <a:ext cx="5832648" cy="42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ocuments\МЕТОДИЧЕСКИЕ РАЗРАБОТКИ\ПРОЕКТ Я РИСУЮ МУЗЫКУ\Регтайм\IMG_20240123_1549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" y="2852936"/>
            <a:ext cx="5049077" cy="37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Documents\МЕТОДИЧЕСКИЕ РАЗРАБОТКИ\ПРОЕКТ Я РИСУЮ МУЗЫКУ\Регтайм\IMG_20240123_1548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1400"/>
            <a:ext cx="3456384" cy="29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Documents\МЕТОДИЧЕСКИЕ РАЗРАБОТКИ\ПРОЕКТ Я РИСУЮ МУЗЫКУ\Регтайм\IMG_20240123_1548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4464496" cy="28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2276872"/>
            <a:ext cx="401584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Э. </a:t>
            </a:r>
            <a:r>
              <a:rPr lang="ru-RU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Градески</a:t>
            </a:r>
            <a:r>
              <a:rPr lang="ru-RU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Регтайм «Мороженое»</a:t>
            </a:r>
            <a:endParaRPr lang="ru-RU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179512" y="-819472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050" name="Picture 2" descr="G:\Documents\МЕТОДИЧЕСКИЕ РАЗРАБОТКИ\ПРОЕКТ Я РИСУЮ МУЗЫКУ\ЗИМА Вивальди фото\IMG_20231201_1606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747464"/>
            <a:ext cx="5433120" cy="45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ocuments\МЕТОДИЧЕСКИЕ РАЗРАБОТКИ\ПРОЕКТ Я РИСУЮ МУЗЫКУ\ЗИМА Вивальди фото\IMG-20231203-WA00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6" b="25777"/>
          <a:stretch/>
        </p:blipFill>
        <p:spPr bwMode="auto">
          <a:xfrm>
            <a:off x="2483768" y="3267732"/>
            <a:ext cx="2304256" cy="33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Documents\МЕТОДИЧЕСКИЕ РАЗРАБОТКИ\ПРОЕКТ Я РИСУЮ МУЗЫКУ\ЗИМА Вивальди фото\IMG-20231203-WA00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4"/>
          <a:stretch/>
        </p:blipFill>
        <p:spPr bwMode="auto">
          <a:xfrm>
            <a:off x="4788023" y="3710432"/>
            <a:ext cx="4628119" cy="29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Documents\МЕТОДИЧЕСКИЕ РАЗРАБОТКИ\ПРОЕКТ Я РИСУЮ МУЗЫКУ\ЗИМА Вивальди фото\IMG_20231206_1547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418498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Documents\МЕТОДИЧЕСКИЕ РАЗРАБОТКИ\ПРОЕКТ Я РИСУЮ МУЗЫКУ\ЗИМА Вивальди фото\IMG-20231203-WA001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0"/>
          <a:stretch/>
        </p:blipFill>
        <p:spPr bwMode="auto">
          <a:xfrm>
            <a:off x="107504" y="2852936"/>
            <a:ext cx="2349310" cy="37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332656"/>
            <a:ext cx="383791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А. Вивальди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«Времена года. Зима»</a:t>
            </a:r>
          </a:p>
        </p:txBody>
      </p:sp>
    </p:spTree>
    <p:extLst>
      <p:ext uri="{BB962C8B-B14F-4D97-AF65-F5344CB8AC3E}">
        <p14:creationId xmlns:p14="http://schemas.microsoft.com/office/powerpoint/2010/main" val="38328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179512" y="-819472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3074" name="Picture 2" descr="G:\Documents\МЕТОДИЧЕСКИЕ РАЗРАБОТКИ\ПРОЕКТ Я РИСУЮ МУЗЫКУ\МАРШ ЛЬВА\WhatsApp Image 2024-03-25 at 4.29.21 P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2"/>
          <a:stretch/>
        </p:blipFill>
        <p:spPr bwMode="auto">
          <a:xfrm>
            <a:off x="3563888" y="2492896"/>
            <a:ext cx="2908709" cy="41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ocuments\МЕТОДИЧЕСКИЕ РАЗРАБОТКИ\ПРОЕКТ Я РИСУЮ МУЗЫКУ\МАРШ ЛЬВА\WhatsApp Image 2024-03-25 at 4.29.26 P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591047" cy="421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Documents\МЕТОДИЧЕСКИЕ РАЗРАБОТКИ\ПРОЕКТ Я РИСУЮ МУЗЫКУ\МАРШ ЛЬВА\WhatsApp Image 2024-03-25 at 4.29.37 P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7446" y="-914799"/>
            <a:ext cx="3164251" cy="42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Documents\МЕТОДИЧЕСКИЕ РАЗРАБОТКИ\ПРОЕКТ Я РИСУЮ МУЗЫКУ\МАРШ ЛЬВА\WhatsApp Image 2024-03-25 at 4.29.21 PM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2987062" cy="39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4536504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К. Сен-Санс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«Королевский 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марш льва»</a:t>
            </a:r>
          </a:p>
        </p:txBody>
      </p:sp>
    </p:spTree>
    <p:extLst>
      <p:ext uri="{BB962C8B-B14F-4D97-AF65-F5344CB8AC3E}">
        <p14:creationId xmlns:p14="http://schemas.microsoft.com/office/powerpoint/2010/main" val="42683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179512" y="-819472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4101" name="Picture 5" descr="G:\Documents\МЕТОДИЧЕСКИЕ РАЗРАБОТКИ\ПРОЕКТ Я РИСУЮ МУЗЫКУ\Петухи и куры\IMG_20240415_161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108715" cy="30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Documents\МЕТОДИЧЕСКИЕ РАЗРАБОТКИ\ПРОЕКТ Я РИСУЮ МУЗЫКУ\Петухи и куры\IMG_20240412_16190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14092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:\Documents\МЕТОДИЧЕСКИЕ РАЗРАБОТКИ\ПРОЕКТ Я РИСУЮ МУЗЫКУ\Петухи и куры\IMG_20240417_1115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66228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G:\Documents\МЕТОДИЧЕСКИЕ РАЗРАБОТКИ\ПРОЕКТ Я РИСУЮ МУЗЫКУ\Петухи и куры\IMG_20240412_1619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62" y="-387424"/>
            <a:ext cx="418897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96136" y="1628800"/>
            <a:ext cx="309251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К. Сен-Санс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«Петухи и куры»</a:t>
            </a:r>
          </a:p>
        </p:txBody>
      </p:sp>
    </p:spTree>
    <p:extLst>
      <p:ext uri="{BB962C8B-B14F-4D97-AF65-F5344CB8AC3E}">
        <p14:creationId xmlns:p14="http://schemas.microsoft.com/office/powerpoint/2010/main" val="19143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Desktop\maxresdefault_l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  <a:ln w="3175">
            <a:solidFill>
              <a:srgbClr val="CC00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Desktop\cov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00050" cy="35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esktop\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191104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51784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1"/>
          <a:stretch/>
        </p:blipFill>
        <p:spPr bwMode="auto">
          <a:xfrm>
            <a:off x="4427984" y="3068960"/>
            <a:ext cx="252798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esktop\71392295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22358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Desktop\zdravstv myzej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52936"/>
            <a:ext cx="2153504" cy="308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Desktop\0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18095" r="39107" b="25556"/>
          <a:stretch/>
        </p:blipFill>
        <p:spPr bwMode="auto">
          <a:xfrm>
            <a:off x="4067944" y="188640"/>
            <a:ext cx="4095604" cy="2468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Desktop\картинки музей\img_s972686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Desktop\imgonline-com-ua-Transparent-backgr-d1fsbEJsTKtDAm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3787899" cy="37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764704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70C0"/>
                </a:solidFill>
                <a:latin typeface="Segoe Print" pitchFamily="2" charset="0"/>
              </a:rPr>
              <a:t>Музей</a:t>
            </a:r>
            <a:r>
              <a:rPr lang="ru-RU" sz="3200" b="1" dirty="0">
                <a:latin typeface="Segoe Print" pitchFamily="2" charset="0"/>
              </a:rPr>
              <a:t> - </a:t>
            </a:r>
            <a:r>
              <a:rPr lang="ru-RU" sz="2800" b="1" dirty="0">
                <a:latin typeface="Segoe Print" pitchFamily="2" charset="0"/>
              </a:rPr>
              <a:t>машина времени, которая уносит посетителей сквозь вуаль вечности в самые светлые места </a:t>
            </a:r>
            <a:r>
              <a:rPr lang="ru-RU" sz="2800" b="1" dirty="0" smtClean="0">
                <a:latin typeface="Segoe Print" pitchFamily="2" charset="0"/>
              </a:rPr>
              <a:t>духовной </a:t>
            </a:r>
            <a:r>
              <a:rPr lang="ru-RU" sz="2800" b="1" dirty="0">
                <a:latin typeface="Segoe Print" pitchFamily="2" charset="0"/>
              </a:rPr>
              <a:t>культуры человечества. </a:t>
            </a:r>
          </a:p>
        </p:txBody>
      </p:sp>
    </p:spTree>
    <p:extLst>
      <p:ext uri="{BB962C8B-B14F-4D97-AF65-F5344CB8AC3E}">
        <p14:creationId xmlns:p14="http://schemas.microsoft.com/office/powerpoint/2010/main" val="3591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fsd.multiurok.ru/html/2018/10/18/s_5bc8a6250c6e0/img_s972686_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fsd.multiurok.ru/html/2018/10/18/s_5bc8a6250c6e0/img_s972686_2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3" descr="G:\Desktop\картинки музей\vector-border-template-with-musical-instru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95" y="0"/>
            <a:ext cx="9258922" cy="686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87624" y="980728"/>
            <a:ext cx="7570086" cy="51090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АКТУАЛЬНОСТЬ.</a:t>
            </a:r>
          </a:p>
          <a:p>
            <a:endParaRPr lang="ru-RU" b="1" i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i="1" dirty="0" smtClean="0">
                <a:ln w="1905"/>
                <a:solidFill>
                  <a:srgbClr val="27178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в любом возрасте «ЛЮБОЗНАЙКИ» и «ПОЧЕМУЧКИ». Они </a:t>
            </a:r>
          </a:p>
          <a:p>
            <a:r>
              <a:rPr lang="ru-RU" b="1" i="1" dirty="0" smtClean="0">
                <a:ln w="1905"/>
                <a:solidFill>
                  <a:srgbClr val="27178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Любят задавать взрослым множество вопросов о том, что им </a:t>
            </a:r>
          </a:p>
          <a:p>
            <a:r>
              <a:rPr lang="ru-RU" b="1" i="1" dirty="0" smtClean="0">
                <a:ln w="1905"/>
                <a:solidFill>
                  <a:srgbClr val="27178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кажется  и</a:t>
            </a:r>
            <a:r>
              <a:rPr lang="ru-RU" b="1" i="1" cap="none" spc="0" dirty="0" smtClean="0">
                <a:ln w="1905"/>
                <a:solidFill>
                  <a:srgbClr val="27178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нтересным и необычным.</a:t>
            </a:r>
          </a:p>
          <a:p>
            <a:endParaRPr lang="ru-RU" b="1" i="1" dirty="0" smtClean="0">
              <a:ln w="1905"/>
              <a:solidFill>
                <a:srgbClr val="27178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i="1" cap="none" spc="0" dirty="0" smtClean="0">
                <a:ln w="1905"/>
                <a:solidFill>
                  <a:srgbClr val="27178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достойно отвечать на тысячу детских «ПОЧЕМУ?» , в </a:t>
            </a:r>
          </a:p>
          <a:p>
            <a:r>
              <a:rPr lang="ru-RU" b="1" i="1" cap="none" spc="0" dirty="0" smtClean="0">
                <a:ln w="1905"/>
                <a:solidFill>
                  <a:srgbClr val="27178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музыкальном  зале создан МИНИ-МУЗЕЙ.</a:t>
            </a:r>
          </a:p>
          <a:p>
            <a:endParaRPr lang="ru-RU" b="1" i="1" dirty="0" smtClean="0">
              <a:ln w="1905"/>
              <a:solidFill>
                <a:srgbClr val="27178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i="1" cap="none" spc="0" dirty="0" smtClean="0">
                <a:ln w="1905"/>
                <a:solidFill>
                  <a:srgbClr val="27178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 – это эффективное средство познания системы  ценностей </a:t>
            </a:r>
          </a:p>
          <a:p>
            <a:r>
              <a:rPr lang="ru-RU" b="1" i="1" dirty="0" smtClean="0">
                <a:ln w="1905"/>
                <a:solidFill>
                  <a:srgbClr val="27178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традиций, которые передаются из поколения в поколение.</a:t>
            </a:r>
          </a:p>
          <a:p>
            <a:endParaRPr lang="ru-RU" b="1" i="1" dirty="0" smtClean="0">
              <a:ln w="1905"/>
              <a:solidFill>
                <a:srgbClr val="27178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b="1" i="1" dirty="0" smtClean="0">
                <a:solidFill>
                  <a:srgbClr val="271789"/>
                </a:solidFill>
              </a:rPr>
              <a:t>Музей обладает уникальным потенциалом социально-воспитатель-</a:t>
            </a:r>
          </a:p>
          <a:p>
            <a:pPr algn="just"/>
            <a:r>
              <a:rPr lang="ru-RU" b="1" i="1" dirty="0" smtClean="0">
                <a:solidFill>
                  <a:srgbClr val="271789"/>
                </a:solidFill>
              </a:rPr>
              <a:t>ной  работы с детьми, помогает детям понять язык вещей, постичь </a:t>
            </a:r>
          </a:p>
          <a:p>
            <a:pPr algn="just"/>
            <a:r>
              <a:rPr lang="ru-RU" b="1" i="1" dirty="0" smtClean="0">
                <a:solidFill>
                  <a:srgbClr val="271789"/>
                </a:solidFill>
              </a:rPr>
              <a:t>их  культурное значение и рукотворность.</a:t>
            </a:r>
          </a:p>
          <a:p>
            <a:pPr algn="just"/>
            <a:endParaRPr lang="ru-RU" b="1" i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b="1" i="1" cap="none" spc="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i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9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Desktop\img_s972686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260648"/>
            <a:ext cx="878497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ЦЕЛЬ: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400" dirty="0">
                <a:ea typeface="Gulim" pitchFamily="34" charset="-127"/>
              </a:rPr>
              <a:t>создание условий для ознакомления детей </a:t>
            </a:r>
            <a:endParaRPr lang="ru-RU" sz="2400" dirty="0" smtClean="0">
              <a:ea typeface="Gulim" pitchFamily="34" charset="-127"/>
            </a:endParaRPr>
          </a:p>
          <a:p>
            <a:pPr algn="just"/>
            <a:r>
              <a:rPr lang="ru-RU" sz="2400" dirty="0" smtClean="0">
                <a:ea typeface="Gulim" pitchFamily="34" charset="-127"/>
              </a:rPr>
              <a:t>с </a:t>
            </a:r>
            <a:r>
              <a:rPr lang="ru-RU" sz="2400" dirty="0">
                <a:ea typeface="Gulim" pitchFamily="34" charset="-127"/>
              </a:rPr>
              <a:t>миром музыкальных инструментов, воспитания в них </a:t>
            </a:r>
            <a:endParaRPr lang="ru-RU" sz="2400" dirty="0" smtClean="0">
              <a:ea typeface="Gulim" pitchFamily="34" charset="-127"/>
            </a:endParaRPr>
          </a:p>
          <a:p>
            <a:pPr algn="just"/>
            <a:r>
              <a:rPr lang="ru-RU" sz="2400" dirty="0" smtClean="0">
                <a:ea typeface="Gulim" pitchFamily="34" charset="-127"/>
              </a:rPr>
              <a:t>слушателя </a:t>
            </a:r>
            <a:r>
              <a:rPr lang="ru-RU" sz="2400" dirty="0">
                <a:ea typeface="Gulim" pitchFamily="34" charset="-127"/>
              </a:rPr>
              <a:t>и ценителя хорошей </a:t>
            </a:r>
            <a:r>
              <a:rPr lang="ru-RU" sz="2400" dirty="0" smtClean="0">
                <a:ea typeface="Gulim" pitchFamily="34" charset="-127"/>
              </a:rPr>
              <a:t>музыки.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ЗАДАЧИ: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/>
              <a:t>развивать </a:t>
            </a:r>
            <a:r>
              <a:rPr lang="ru-RU" sz="2400" dirty="0"/>
              <a:t>творчество детей, побуждать их к </a:t>
            </a:r>
            <a:endParaRPr lang="ru-RU" sz="2400" dirty="0" smtClean="0"/>
          </a:p>
          <a:p>
            <a:pPr lvl="0"/>
            <a:r>
              <a:rPr lang="ru-RU" sz="2400" dirty="0" smtClean="0"/>
              <a:t>     активным </a:t>
            </a:r>
            <a:r>
              <a:rPr lang="ru-RU" sz="2400" dirty="0"/>
              <a:t>самостоятельным действиям в процессе </a:t>
            </a:r>
            <a:endParaRPr lang="ru-RU" sz="2400" dirty="0" smtClean="0"/>
          </a:p>
          <a:p>
            <a:pPr lvl="0"/>
            <a:r>
              <a:rPr lang="ru-RU" sz="2400" dirty="0"/>
              <a:t> </a:t>
            </a:r>
            <a:r>
              <a:rPr lang="ru-RU" sz="2400" dirty="0" smtClean="0"/>
              <a:t>    игры на </a:t>
            </a:r>
            <a:r>
              <a:rPr lang="ru-RU" sz="2400" dirty="0"/>
              <a:t>детских музыкальных инструментах;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воспитывать интерес к музыке и </a:t>
            </a:r>
            <a:r>
              <a:rPr lang="ru-RU" sz="2400" dirty="0" err="1" smtClean="0"/>
              <a:t>музицированию</a:t>
            </a:r>
            <a:r>
              <a:rPr lang="ru-RU" sz="2400" dirty="0"/>
              <a:t> </a:t>
            </a:r>
            <a:r>
              <a:rPr lang="ru-RU" sz="2400" dirty="0" smtClean="0"/>
              <a:t>и </a:t>
            </a:r>
          </a:p>
          <a:p>
            <a:pPr lvl="0"/>
            <a:r>
              <a:rPr lang="ru-RU" sz="2400" dirty="0" smtClean="0"/>
              <a:t>     бережное </a:t>
            </a:r>
            <a:r>
              <a:rPr lang="ru-RU" sz="2400" dirty="0"/>
              <a:t>отношение к музыкальным инструментам;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сформировать интерес к истории возникновения </a:t>
            </a:r>
            <a:endParaRPr lang="ru-RU" sz="2400" dirty="0" smtClean="0"/>
          </a:p>
          <a:p>
            <a:pPr lvl="0"/>
            <a:r>
              <a:rPr lang="ru-RU" sz="2400" dirty="0" smtClean="0"/>
              <a:t>     музыкальных </a:t>
            </a:r>
            <a:r>
              <a:rPr lang="ru-RU" sz="2400" dirty="0"/>
              <a:t>инструментов и их разнообразию;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учить приемам </a:t>
            </a:r>
            <a:r>
              <a:rPr lang="ru-RU" sz="2400" dirty="0" err="1"/>
              <a:t>звукоизвлечения</a:t>
            </a:r>
            <a:r>
              <a:rPr lang="ru-RU" sz="2400" dirty="0"/>
              <a:t> и способам игры на музыкальных инструментах</a:t>
            </a:r>
            <a:r>
              <a:rPr lang="ru-RU" sz="2800" dirty="0"/>
              <a:t>.</a:t>
            </a:r>
          </a:p>
          <a:p>
            <a:r>
              <a:rPr lang="ru-RU" sz="2800" dirty="0"/>
              <a:t> </a:t>
            </a:r>
          </a:p>
          <a:p>
            <a:pPr algn="just"/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ru-RU" b="1" dirty="0" smtClean="0">
              <a:latin typeface="Arial Narrow" pitchFamily="34" charset="0"/>
            </a:endParaRPr>
          </a:p>
          <a:p>
            <a:endParaRPr lang="ru-RU" b="1" dirty="0">
              <a:latin typeface="Arial Narrow" pitchFamily="34" charset="0"/>
            </a:endParaRPr>
          </a:p>
        </p:txBody>
      </p:sp>
      <p:pic>
        <p:nvPicPr>
          <p:cNvPr id="1026" name="Picture 2" descr="G:\Desktop\hello_html_m31eafab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01208"/>
            <a:ext cx="3152677" cy="10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Desktop\img_s972686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Desktop\IMG_20210128_133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501008"/>
            <a:ext cx="3369119" cy="2977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Desktop\WhatsApp Image 2021-01-29 at 09.58.05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12025" r="13933" b="322"/>
          <a:stretch/>
        </p:blipFill>
        <p:spPr bwMode="auto">
          <a:xfrm>
            <a:off x="4860032" y="404664"/>
            <a:ext cx="3816424" cy="2923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G:\Desktop\IMG_20210128_1336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6" r="54300" b="21158"/>
          <a:stretch/>
        </p:blipFill>
        <p:spPr bwMode="auto">
          <a:xfrm>
            <a:off x="1547664" y="404665"/>
            <a:ext cx="3096344" cy="2923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G:\Desktop\IMG_20210128_1336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7685" r="7785" b="14801"/>
          <a:stretch/>
        </p:blipFill>
        <p:spPr bwMode="auto">
          <a:xfrm>
            <a:off x="5364088" y="3501008"/>
            <a:ext cx="2952328" cy="2991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esktop\картинки музей\img_s972686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:\Desktop\depositphotos_68480889-stock-illustration-kids-peeping-behind-placar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2"/>
          <a:stretch/>
        </p:blipFill>
        <p:spPr bwMode="auto">
          <a:xfrm>
            <a:off x="5076056" y="548680"/>
            <a:ext cx="3777996" cy="41044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1052736"/>
            <a:ext cx="2653036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Arimo" pitchFamily="34" charset="0"/>
                <a:cs typeface="Arimo" pitchFamily="34" charset="0"/>
              </a:rPr>
              <a:t>ФОНДОВАЯ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Arimo" pitchFamily="34" charset="0"/>
              <a:cs typeface="Arim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Arimo" pitchFamily="34" charset="0"/>
                <a:cs typeface="Arimo" pitchFamily="34" charset="0"/>
              </a:rPr>
              <a:t>МУЗЫКАЛЬНАЯ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Arimo" pitchFamily="34" charset="0"/>
              <a:cs typeface="Arim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Arimo" pitchFamily="34" charset="0"/>
                <a:cs typeface="Arimo" pitchFamily="34" charset="0"/>
              </a:rPr>
              <a:t>  ПРОЕКТНАЯ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Arimo" pitchFamily="34" charset="0"/>
              <a:cs typeface="Arim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Arimo" pitchFamily="34" charset="0"/>
                <a:cs typeface="Arimo" pitchFamily="34" charset="0"/>
              </a:rPr>
              <a:t>  ИГРОВАЯ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Arimo" pitchFamily="34" charset="0"/>
              <a:cs typeface="Arim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Arimo" pitchFamily="34" charset="0"/>
                <a:cs typeface="Arimo" pitchFamily="34" charset="0"/>
              </a:rPr>
              <a:t>  </a:t>
            </a:r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Arimo" pitchFamily="34" charset="0"/>
                <a:cs typeface="Arimo" pitchFamily="34" charset="0"/>
              </a:rPr>
              <a:t>ПОЗНАВАТЕЛЬНАЯ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Arimo" pitchFamily="34" charset="0"/>
              <a:cs typeface="Arim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Arimo" pitchFamily="34" charset="0"/>
                <a:cs typeface="Arimo" pitchFamily="34" charset="0"/>
              </a:rPr>
              <a:t>  ЭКСПОЗИЦИОННАЯ</a:t>
            </a:r>
          </a:p>
          <a:p>
            <a:pPr marL="285750" indent="-285750" algn="ctr">
              <a:buFontTx/>
              <a:buChar char="-"/>
            </a:pP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ea typeface="Arimo" pitchFamily="34" charset="0"/>
              <a:cs typeface="Arimo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endParaRPr lang="ru-RU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8" name="Picture 2" descr="G:\Desktop\WhatsApp Image 2021-01-29 at 09.45.22 (2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5" r="14872" b="-276"/>
          <a:stretch/>
        </p:blipFill>
        <p:spPr bwMode="auto">
          <a:xfrm>
            <a:off x="1547664" y="836712"/>
            <a:ext cx="3096345" cy="2749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ДЕТСКИЙ САД 16\МУЗЫКА\ВИДЕО И ФОТО\МУЗЕЙНАЯ ТЕХНОЛОГИЯ\НЕДЕЛЯ\WhatsApp Image 2021-01-29 at 09.50.22 (2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"/>
          <a:stretch/>
        </p:blipFill>
        <p:spPr bwMode="auto">
          <a:xfrm>
            <a:off x="1403648" y="3789040"/>
            <a:ext cx="3352433" cy="2532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Desktop\WhatsApp Image 2021-01-29 at 10.04.14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2"/>
          <a:stretch/>
        </p:blipFill>
        <p:spPr bwMode="auto">
          <a:xfrm>
            <a:off x="5076056" y="4581128"/>
            <a:ext cx="3296716" cy="1944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260648"/>
            <a:ext cx="5211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AF531B"/>
                </a:solidFill>
              </a:rPr>
              <a:t>Формы и направления  деятельности</a:t>
            </a:r>
            <a:endParaRPr lang="ru-RU" sz="2400" dirty="0">
              <a:solidFill>
                <a:srgbClr val="AF53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179512" y="-819472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23528" y="270892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ЭКСКУРСИИ-БЕСЕДЫ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i="1" dirty="0" smtClean="0"/>
              <a:t>рассказ </a:t>
            </a:r>
            <a:r>
              <a:rPr lang="ru-RU" b="1" i="1" dirty="0"/>
              <a:t>об истории  возникновения музыкальных инструментов</a:t>
            </a:r>
            <a:r>
              <a:rPr lang="ru-RU" b="1" i="1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i="1" dirty="0"/>
              <a:t>виды музыкальных инструментов («Русские народные инструменты», «Инструменты симфонического оркестра</a:t>
            </a:r>
            <a:r>
              <a:rPr lang="ru-RU" b="1" i="1" dirty="0" smtClean="0"/>
              <a:t>»),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/>
              <a:t>способы игры и </a:t>
            </a:r>
            <a:r>
              <a:rPr lang="ru-RU" b="1" i="1" dirty="0" err="1"/>
              <a:t>звукоизвлечения</a:t>
            </a:r>
            <a:r>
              <a:rPr lang="ru-RU" b="1" i="1" dirty="0"/>
              <a:t>.</a:t>
            </a:r>
          </a:p>
        </p:txBody>
      </p:sp>
      <p:pic>
        <p:nvPicPr>
          <p:cNvPr id="3076" name="Picture 4" descr="G:\Desktop\WhatsApp Image 2021-01-29 at 09.50.23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864429" cy="2898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Desktop\WhatsApp Image 2021-01-29 at 09.50.22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888432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204864"/>
            <a:ext cx="273241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Улица «Радуга звуков»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179512" y="-819472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3" name="Picture 11" descr="G:\Desktop\IMG_20210128_1336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7685" r="7785" b="14801"/>
          <a:stretch/>
        </p:blipFill>
        <p:spPr bwMode="auto">
          <a:xfrm>
            <a:off x="0" y="-315416"/>
            <a:ext cx="9612560" cy="7272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2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00033f67b67637c0ed66dcda04e33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r="2587"/>
          <a:stretch/>
        </p:blipFill>
        <p:spPr bwMode="auto">
          <a:xfrm>
            <a:off x="179512" y="-819472"/>
            <a:ext cx="9194852" cy="72728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95536" y="263691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КОНЦЕРТЫ, ДОСУГИ,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МУЗЫКАЛЬНЫЕ ГОСТИНЫЕ</a:t>
            </a:r>
          </a:p>
          <a:p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i="1" dirty="0"/>
              <a:t>слушание аудиозаписей знакомых детям музыкальных произведений, </a:t>
            </a:r>
            <a:endParaRPr lang="ru-RU" b="1" i="1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b="1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i="1" dirty="0"/>
              <a:t>разучивание  и исполнение песенок и пьесок детского оркестра музыкальных инструментов, в том числе с помощью сборника «Цветочная симфония» Порфирьевой Л.Н.</a:t>
            </a:r>
          </a:p>
          <a:p>
            <a:pPr algn="just"/>
            <a:r>
              <a:rPr lang="ru-RU" b="1" i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204864"/>
            <a:ext cx="311373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Улица «Малиновый звон»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G:\Desktop\WhatsApp Image 2021-02-02 at 13.01.3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4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80079" y="-15383"/>
            <a:ext cx="1656184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esktop\WhatsApp Image 2021-02-02 at 13.01.2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88290" y="92629"/>
            <a:ext cx="144016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esktop\818q0VjMpYL._SL1500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" b="98917" l="0" r="100000">
                        <a14:foregroundMark x1="39333" y1="78267" x2="39333" y2="78267"/>
                        <a14:foregroundMark x1="39667" y1="74007" x2="39667" y2="74007"/>
                        <a14:foregroundMark x1="44333" y1="76679" x2="44333" y2="76679"/>
                        <a14:foregroundMark x1="40067" y1="49747" x2="40067" y2="49747"/>
                        <a14:foregroundMark x1="44667" y1="47004" x2="44667" y2="47004"/>
                        <a14:foregroundMark x1="47533" y1="47004" x2="47533" y2="47004"/>
                        <a14:foregroundMark x1="50733" y1="47004" x2="50733" y2="47004"/>
                        <a14:foregroundMark x1="52133" y1="48592" x2="52133" y2="48592"/>
                        <a14:foregroundMark x1="41467" y1="48159" x2="41467" y2="48159"/>
                        <a14:foregroundMark x1="38600" y1="48953" x2="38600" y2="48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1809580" cy="167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Desktop\Моментальный снимок 1 (02.02.2021 13-05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41164"/>
            <a:ext cx="4045159" cy="22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МУЗЕЙНАЯ ПЕДАГОГ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МУЗЕЙНАЯ ПЕДАГОГИКА</Template>
  <TotalTime>72</TotalTime>
  <Words>573</Words>
  <Application>Microsoft Office PowerPoint</Application>
  <PresentationFormat>Экран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 МУЗЕЙНАЯ ПЕДАГОГИКА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Михайлов</dc:creator>
  <cp:lastModifiedBy>Владимир Михайлов</cp:lastModifiedBy>
  <cp:revision>6</cp:revision>
  <dcterms:created xsi:type="dcterms:W3CDTF">2025-04-16T05:40:52Z</dcterms:created>
  <dcterms:modified xsi:type="dcterms:W3CDTF">2025-04-16T06:53:46Z</dcterms:modified>
</cp:coreProperties>
</file>