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slideshow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21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browse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2" autoAdjust="0"/>
    <p:restoredTop sz="94660"/>
  </p:normalViewPr>
  <p:slideViewPr>
    <p:cSldViewPr snapToGrid="0">
      <p:cViewPr varScale="1">
        <p:scale>
          <a:sx n="87" d="100"/>
          <a:sy n="87" d="100"/>
        </p:scale>
        <p:origin x="696" y="1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0BC1C8-AA4E-432D-9BD9-FAA47E30F5E2}" type="datetimeFigureOut">
              <a:rPr lang="ru-RU" smtClean="0"/>
              <a:t>10.01.2026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ECD583-4C82-4BF6-A4F0-458CACF3ACD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449117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0BC1C8-AA4E-432D-9BD9-FAA47E30F5E2}" type="datetimeFigureOut">
              <a:rPr lang="ru-RU" smtClean="0"/>
              <a:t>10.01.2026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ECD583-4C82-4BF6-A4F0-458CACF3ACD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04865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0BC1C8-AA4E-432D-9BD9-FAA47E30F5E2}" type="datetimeFigureOut">
              <a:rPr lang="ru-RU" smtClean="0"/>
              <a:t>10.01.2026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ECD583-4C82-4BF6-A4F0-458CACF3ACD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39212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0BC1C8-AA4E-432D-9BD9-FAA47E30F5E2}" type="datetimeFigureOut">
              <a:rPr lang="ru-RU" smtClean="0"/>
              <a:t>10.01.2026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ECD583-4C82-4BF6-A4F0-458CACF3ACD2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14039274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0BC1C8-AA4E-432D-9BD9-FAA47E30F5E2}" type="datetimeFigureOut">
              <a:rPr lang="ru-RU" smtClean="0"/>
              <a:t>10.01.2026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ECD583-4C82-4BF6-A4F0-458CACF3ACD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7695634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0BC1C8-AA4E-432D-9BD9-FAA47E30F5E2}" type="datetimeFigureOut">
              <a:rPr lang="ru-RU" smtClean="0"/>
              <a:t>10.01.2026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ECD583-4C82-4BF6-A4F0-458CACF3ACD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932100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0BC1C8-AA4E-432D-9BD9-FAA47E30F5E2}" type="datetimeFigureOut">
              <a:rPr lang="ru-RU" smtClean="0"/>
              <a:t>10.01.2026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ECD583-4C82-4BF6-A4F0-458CACF3ACD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522282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0BC1C8-AA4E-432D-9BD9-FAA47E30F5E2}" type="datetimeFigureOut">
              <a:rPr lang="ru-RU" smtClean="0"/>
              <a:t>10.01.2026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ECD583-4C82-4BF6-A4F0-458CACF3ACD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3979155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0BC1C8-AA4E-432D-9BD9-FAA47E30F5E2}" type="datetimeFigureOut">
              <a:rPr lang="ru-RU" smtClean="0"/>
              <a:t>10.01.2026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ECD583-4C82-4BF6-A4F0-458CACF3ACD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68618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0BC1C8-AA4E-432D-9BD9-FAA47E30F5E2}" type="datetimeFigureOut">
              <a:rPr lang="ru-RU" smtClean="0"/>
              <a:t>10.01.2026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ECD583-4C82-4BF6-A4F0-458CACF3ACD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144409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0BC1C8-AA4E-432D-9BD9-FAA47E30F5E2}" type="datetimeFigureOut">
              <a:rPr lang="ru-RU" smtClean="0"/>
              <a:t>10.01.2026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ECD583-4C82-4BF6-A4F0-458CACF3ACD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142136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0BC1C8-AA4E-432D-9BD9-FAA47E30F5E2}" type="datetimeFigureOut">
              <a:rPr lang="ru-RU" smtClean="0"/>
              <a:t>10.01.2026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ECD583-4C82-4BF6-A4F0-458CACF3ACD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24900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0BC1C8-AA4E-432D-9BD9-FAA47E30F5E2}" type="datetimeFigureOut">
              <a:rPr lang="ru-RU" smtClean="0"/>
              <a:t>10.01.2026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ECD583-4C82-4BF6-A4F0-458CACF3ACD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66926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0BC1C8-AA4E-432D-9BD9-FAA47E30F5E2}" type="datetimeFigureOut">
              <a:rPr lang="ru-RU" smtClean="0"/>
              <a:t>10.01.2026</a:t>
            </a:fld>
            <a:endParaRPr lang="ru-RU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ECD583-4C82-4BF6-A4F0-458CACF3ACD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65942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0BC1C8-AA4E-432D-9BD9-FAA47E30F5E2}" type="datetimeFigureOut">
              <a:rPr lang="ru-RU" smtClean="0"/>
              <a:t>10.01.2026</a:t>
            </a:fld>
            <a:endParaRPr lang="ru-RU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ECD583-4C82-4BF6-A4F0-458CACF3ACD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515181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0BC1C8-AA4E-432D-9BD9-FAA47E30F5E2}" type="datetimeFigureOut">
              <a:rPr lang="ru-RU" smtClean="0"/>
              <a:t>10.01.2026</a:t>
            </a:fld>
            <a:endParaRPr lang="ru-RU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ECD583-4C82-4BF6-A4F0-458CACF3ACD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264901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0BC1C8-AA4E-432D-9BD9-FAA47E30F5E2}" type="datetimeFigureOut">
              <a:rPr lang="ru-RU" smtClean="0"/>
              <a:t>10.01.2026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ECD583-4C82-4BF6-A4F0-458CACF3ACD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885737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B30BC1C8-AA4E-432D-9BD9-FAA47E30F5E2}" type="datetimeFigureOut">
              <a:rPr lang="ru-RU" smtClean="0"/>
              <a:t>10.01.2026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ECD583-4C82-4BF6-A4F0-458CACF3ACD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2802384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822" r:id="rId1"/>
    <p:sldLayoutId id="2147483823" r:id="rId2"/>
    <p:sldLayoutId id="2147483824" r:id="rId3"/>
    <p:sldLayoutId id="2147483825" r:id="rId4"/>
    <p:sldLayoutId id="2147483826" r:id="rId5"/>
    <p:sldLayoutId id="2147483827" r:id="rId6"/>
    <p:sldLayoutId id="2147483828" r:id="rId7"/>
    <p:sldLayoutId id="2147483829" r:id="rId8"/>
    <p:sldLayoutId id="2147483830" r:id="rId9"/>
    <p:sldLayoutId id="2147483831" r:id="rId10"/>
    <p:sldLayoutId id="2147483832" r:id="rId11"/>
    <p:sldLayoutId id="2147483833" r:id="rId12"/>
    <p:sldLayoutId id="2147483834" r:id="rId13"/>
    <p:sldLayoutId id="2147483835" r:id="rId14"/>
    <p:sldLayoutId id="2147483836" r:id="rId15"/>
    <p:sldLayoutId id="2147483837" r:id="rId16"/>
    <p:sldLayoutId id="2147483838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Изображение выглядит как Человеческое лицо, человек, одежда, очки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E580E60C-F199-2B5D-4EAD-EC6A2442B01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876" y="2905480"/>
            <a:ext cx="6140924" cy="3507043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8D6B6B26-DCCD-F039-F70B-CB1EB7C78AA4}"/>
              </a:ext>
            </a:extLst>
          </p:cNvPr>
          <p:cNvSpPr/>
          <p:nvPr/>
        </p:nvSpPr>
        <p:spPr>
          <a:xfrm>
            <a:off x="0" y="1390785"/>
            <a:ext cx="12070808" cy="107721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200" b="1" dirty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 Narrow" panose="020B0606020202030204" pitchFamily="34" charset="0"/>
              </a:rPr>
              <a:t>Консультация для воспитателей</a:t>
            </a:r>
          </a:p>
          <a:p>
            <a:pPr algn="ctr">
              <a:spcAft>
                <a:spcPts val="800"/>
              </a:spcAft>
            </a:pPr>
            <a:r>
              <a:rPr lang="ru-RU" sz="3200" b="1" cap="none" spc="0" dirty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 Narrow" panose="020B0606020202030204" pitchFamily="34" charset="0"/>
              </a:rPr>
              <a:t>«Нейросети 3.0 - эффективные </a:t>
            </a:r>
            <a:r>
              <a:rPr lang="ru-RU" sz="3200" b="1" dirty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 Narrow" panose="020B0606020202030204" pitchFamily="34" charset="0"/>
              </a:rPr>
              <a:t>и</a:t>
            </a:r>
            <a:r>
              <a:rPr lang="ru-RU" sz="3200" b="1" cap="none" spc="0" dirty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 Narrow" panose="020B0606020202030204" pitchFamily="34" charset="0"/>
              </a:rPr>
              <a:t>нструменты</a:t>
            </a:r>
            <a:r>
              <a:rPr lang="ru-RU" sz="3200" b="1" dirty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 Narrow" panose="020B0606020202030204" pitchFamily="34" charset="0"/>
              </a:rPr>
              <a:t> </a:t>
            </a:r>
            <a:r>
              <a:rPr lang="ru-RU" sz="3200" b="1" kern="100" dirty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 Narrow" panose="020B0606020202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для работы педагога»</a:t>
            </a:r>
            <a:endParaRPr lang="ru-RU" sz="3200" b="1" kern="100" dirty="0">
              <a:effectLst/>
              <a:latin typeface="Arial Narrow" panose="020B060602020203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710BC429-33D3-3023-C4E4-749EF72B5680}"/>
              </a:ext>
            </a:extLst>
          </p:cNvPr>
          <p:cNvSpPr/>
          <p:nvPr/>
        </p:nvSpPr>
        <p:spPr>
          <a:xfrm>
            <a:off x="938105" y="245422"/>
            <a:ext cx="9228809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000" b="1" dirty="0">
                <a:ln w="0"/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omic Sans MS" panose="030F0702030302020204" pitchFamily="66" charset="0"/>
              </a:rPr>
              <a:t>Муниципальное </a:t>
            </a:r>
            <a:r>
              <a:rPr lang="ru-RU" sz="2000" b="1">
                <a:ln w="0"/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omic Sans MS" panose="030F0702030302020204" pitchFamily="66" charset="0"/>
              </a:rPr>
              <a:t>автономное дошкольное </a:t>
            </a:r>
            <a:r>
              <a:rPr lang="ru-RU" sz="2000" b="1" dirty="0">
                <a:ln w="0"/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omic Sans MS" panose="030F0702030302020204" pitchFamily="66" charset="0"/>
              </a:rPr>
              <a:t>образовательное учреждение</a:t>
            </a:r>
          </a:p>
          <a:p>
            <a:pPr algn="ctr"/>
            <a:r>
              <a:rPr lang="ru-RU" sz="2000" b="1" cap="none" spc="0" dirty="0">
                <a:ln w="0"/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omic Sans MS" panose="030F0702030302020204" pitchFamily="66" charset="0"/>
              </a:rPr>
              <a:t>«Детский сад </a:t>
            </a:r>
            <a:r>
              <a:rPr lang="ru-RU" sz="2000" b="1" dirty="0">
                <a:ln w="0"/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omic Sans MS" panose="030F0702030302020204" pitchFamily="66" charset="0"/>
              </a:rPr>
              <a:t>№ 32 комбинированного вида»</a:t>
            </a:r>
            <a:endParaRPr lang="ru-RU" sz="2000" b="1" cap="none" spc="0" dirty="0">
              <a:ln w="0"/>
              <a:solidFill>
                <a:schemeClr val="accent1">
                  <a:lumMod val="60000"/>
                  <a:lumOff val="40000"/>
                </a:schemeClr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AEF12FE2-A6CF-B5A1-3FFB-C7C1F3B8AC44}"/>
              </a:ext>
            </a:extLst>
          </p:cNvPr>
          <p:cNvSpPr/>
          <p:nvPr/>
        </p:nvSpPr>
        <p:spPr>
          <a:xfrm>
            <a:off x="7056545" y="3392976"/>
            <a:ext cx="4512774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200" b="0" cap="none" spc="0" dirty="0">
                <a:ln w="0"/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Monotype Corsiva" panose="03010101010201010101" pitchFamily="66" charset="0"/>
              </a:rPr>
              <a:t>Подготовила:</a:t>
            </a:r>
          </a:p>
          <a:p>
            <a:pPr algn="ctr"/>
            <a:r>
              <a:rPr lang="ru-RU" sz="3200" dirty="0">
                <a:ln w="0"/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Monotype Corsiva" panose="03010101010201010101" pitchFamily="66" charset="0"/>
              </a:rPr>
              <a:t>музыкальный руководитель</a:t>
            </a:r>
          </a:p>
          <a:p>
            <a:pPr algn="ctr"/>
            <a:r>
              <a:rPr lang="ru-RU" sz="3200" dirty="0">
                <a:ln w="0"/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Monotype Corsiva" panose="03010101010201010101" pitchFamily="66" charset="0"/>
              </a:rPr>
              <a:t>Семенова М.В. </a:t>
            </a:r>
            <a:endParaRPr lang="ru-RU" sz="3200" b="0" cap="none" spc="0" dirty="0">
              <a:ln w="0"/>
              <a:solidFill>
                <a:schemeClr val="accent1">
                  <a:lumMod val="40000"/>
                  <a:lumOff val="60000"/>
                </a:schemeClr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Monotype Corsiva" panose="03010101010201010101" pitchFamily="66" charset="0"/>
            </a:endParaRP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5C801431-D243-FCE4-3BA4-3A847166F83A}"/>
              </a:ext>
            </a:extLst>
          </p:cNvPr>
          <p:cNvSpPr/>
          <p:nvPr/>
        </p:nvSpPr>
        <p:spPr>
          <a:xfrm>
            <a:off x="8341473" y="6023059"/>
            <a:ext cx="2361544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000" b="1" dirty="0">
                <a:ln w="0"/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26 ноября 2025 г.</a:t>
            </a:r>
            <a:endParaRPr lang="ru-RU" sz="2000" b="1" cap="none" spc="0" dirty="0">
              <a:ln w="0"/>
              <a:solidFill>
                <a:schemeClr val="accent1">
                  <a:lumMod val="60000"/>
                  <a:lumOff val="40000"/>
                </a:schemeClr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2923980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51A99B04-3E15-FE2D-EFFC-E31AB1629636}"/>
              </a:ext>
            </a:extLst>
          </p:cNvPr>
          <p:cNvSpPr txBox="1"/>
          <p:nvPr/>
        </p:nvSpPr>
        <p:spPr>
          <a:xfrm>
            <a:off x="327752" y="359091"/>
            <a:ext cx="10380644" cy="16927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4000" b="1" i="0" dirty="0">
                <a:solidFill>
                  <a:schemeClr val="accent1">
                    <a:lumMod val="40000"/>
                    <a:lumOff val="60000"/>
                  </a:schemeClr>
                </a:solidFill>
                <a:effectLst/>
                <a:latin typeface="YS Text"/>
              </a:rPr>
              <a:t>Нейросети</a:t>
            </a:r>
            <a:r>
              <a:rPr lang="ru-RU" sz="4000" b="0" i="0" dirty="0">
                <a:solidFill>
                  <a:schemeClr val="accent1">
                    <a:lumMod val="40000"/>
                    <a:lumOff val="60000"/>
                  </a:schemeClr>
                </a:solidFill>
                <a:effectLst/>
                <a:latin typeface="YS Text"/>
              </a:rPr>
              <a:t> (искусственные нейронные сети) </a:t>
            </a:r>
            <a:r>
              <a:rPr lang="ru-RU" sz="3200" b="1" i="0" dirty="0">
                <a:effectLst/>
                <a:latin typeface="YS Text"/>
              </a:rPr>
              <a:t>вычислительные модели, вдохновлённые работой человеческого мозга</a:t>
            </a:r>
            <a:r>
              <a:rPr lang="ru-RU" sz="3200" b="0" i="0" dirty="0">
                <a:effectLst/>
                <a:latin typeface="YS Text"/>
              </a:rPr>
              <a:t>. </a:t>
            </a:r>
            <a:endParaRPr lang="ru-RU" sz="32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19103A3-49D4-0E72-12EC-05DEDCA2E85D}"/>
              </a:ext>
            </a:extLst>
          </p:cNvPr>
          <p:cNvSpPr txBox="1"/>
          <p:nvPr/>
        </p:nvSpPr>
        <p:spPr>
          <a:xfrm>
            <a:off x="407625" y="2820573"/>
            <a:ext cx="11589744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3200" b="1" dirty="0">
                <a:solidFill>
                  <a:schemeClr val="accent1">
                    <a:lumMod val="40000"/>
                    <a:lumOff val="60000"/>
                  </a:schemeClr>
                </a:solidFill>
                <a:latin typeface="Segoe Print" panose="02000600000000000000" pitchFamily="2" charset="0"/>
              </a:rPr>
              <a:t>Н</a:t>
            </a:r>
            <a:r>
              <a:rPr lang="ru-RU" sz="3200" b="1" i="0" dirty="0">
                <a:solidFill>
                  <a:schemeClr val="accent1">
                    <a:lumMod val="40000"/>
                    <a:lumOff val="60000"/>
                  </a:schemeClr>
                </a:solidFill>
                <a:effectLst/>
                <a:latin typeface="Segoe Print" panose="02000600000000000000" pitchFamily="2" charset="0"/>
              </a:rPr>
              <a:t>ейросети решают задачи, с которыми раньше справлялся только человек: 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ru-RU" sz="3200" b="0" i="0" dirty="0">
                <a:solidFill>
                  <a:schemeClr val="accent1">
                    <a:lumMod val="20000"/>
                    <a:lumOff val="80000"/>
                  </a:schemeClr>
                </a:solidFill>
                <a:effectLst/>
                <a:latin typeface="YS Text"/>
              </a:rPr>
              <a:t>распознавание изображений и видео, 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ru-RU" sz="3200" b="0" i="0" dirty="0">
                <a:solidFill>
                  <a:schemeClr val="accent1">
                    <a:lumMod val="20000"/>
                    <a:lumOff val="80000"/>
                  </a:schemeClr>
                </a:solidFill>
                <a:effectLst/>
                <a:latin typeface="YS Text"/>
              </a:rPr>
              <a:t>работа с текстом и речью, 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ru-RU" sz="3200" b="0" i="0" dirty="0">
                <a:solidFill>
                  <a:schemeClr val="accent1">
                    <a:lumMod val="20000"/>
                    <a:lumOff val="80000"/>
                  </a:schemeClr>
                </a:solidFill>
                <a:effectLst/>
                <a:latin typeface="YS Text"/>
              </a:rPr>
              <a:t>анализ данных, 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ru-RU" sz="3200" b="0" i="0" dirty="0">
                <a:solidFill>
                  <a:schemeClr val="accent1">
                    <a:lumMod val="20000"/>
                    <a:lumOff val="80000"/>
                  </a:schemeClr>
                </a:solidFill>
                <a:effectLst/>
                <a:latin typeface="YS Text"/>
              </a:rPr>
              <a:t>прогнозирование, генерация контента.</a:t>
            </a:r>
            <a:endParaRPr lang="ru-RU" sz="3200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</p:txBody>
      </p:sp>
      <p:pic>
        <p:nvPicPr>
          <p:cNvPr id="7" name="Рисунок 6" descr="Изображение выглядит как снимок экрана, игрушка, робот, искусство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E4DAEEDC-5687-EE37-B720-DC83C42238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77" r="8183"/>
          <a:stretch/>
        </p:blipFill>
        <p:spPr>
          <a:xfrm>
            <a:off x="8185533" y="3899970"/>
            <a:ext cx="3606560" cy="247879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8703059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D08D16CC-7F3D-689C-D4E8-586CDB32706F}"/>
              </a:ext>
            </a:extLst>
          </p:cNvPr>
          <p:cNvSpPr txBox="1"/>
          <p:nvPr/>
        </p:nvSpPr>
        <p:spPr>
          <a:xfrm>
            <a:off x="-345196" y="74107"/>
            <a:ext cx="12537196" cy="67097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800"/>
              </a:spcAft>
            </a:pPr>
            <a:r>
              <a:rPr lang="ru-RU" sz="1800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    Нейросеть </a:t>
            </a:r>
            <a:r>
              <a:rPr lang="ru-RU" sz="1800" kern="100" dirty="0" err="1">
                <a:solidFill>
                  <a:schemeClr val="accent1">
                    <a:lumMod val="40000"/>
                    <a:lumOff val="60000"/>
                  </a:schemeClr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GigaCha</a:t>
            </a:r>
            <a:r>
              <a:rPr lang="ru-RU" sz="1800" kern="100" dirty="0">
                <a:solidFill>
                  <a:schemeClr val="accent1">
                    <a:lumMod val="40000"/>
                    <a:lumOff val="60000"/>
                  </a:schemeClr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endParaRPr lang="ru-RU" sz="1600" kern="100" dirty="0">
              <a:solidFill>
                <a:schemeClr val="accent1">
                  <a:lumMod val="40000"/>
                  <a:lumOff val="60000"/>
                </a:schemeClr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800"/>
              </a:spcAft>
            </a:pPr>
            <a:r>
              <a:rPr lang="ru-RU" sz="1800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    Нейросеть </a:t>
            </a:r>
            <a:r>
              <a:rPr lang="ru-RU" sz="1800" kern="100" dirty="0">
                <a:solidFill>
                  <a:schemeClr val="accent1">
                    <a:lumMod val="40000"/>
                    <a:lumOff val="60000"/>
                  </a:schemeClr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Кандинский </a:t>
            </a:r>
            <a:endParaRPr lang="ru-RU" sz="1600" kern="100" dirty="0">
              <a:solidFill>
                <a:schemeClr val="accent1">
                  <a:lumMod val="40000"/>
                  <a:lumOff val="60000"/>
                </a:schemeClr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800"/>
              </a:spcAft>
            </a:pPr>
            <a:r>
              <a:rPr lang="ru-RU" sz="1800" u="sng" kern="100" dirty="0">
                <a:solidFill>
                  <a:srgbClr val="467886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    </a:t>
            </a:r>
            <a:r>
              <a:rPr lang="ru-RU" sz="1800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Генератор презентаций через нейросеть </a:t>
            </a:r>
            <a:r>
              <a:rPr lang="ru-RU" sz="1800" kern="100" dirty="0">
                <a:solidFill>
                  <a:schemeClr val="accent1">
                    <a:lumMod val="40000"/>
                    <a:lumOff val="60000"/>
                  </a:schemeClr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Simple </a:t>
            </a:r>
            <a:r>
              <a:rPr lang="ru-RU" sz="1800" kern="100" dirty="0" err="1">
                <a:solidFill>
                  <a:schemeClr val="accent1">
                    <a:lumMod val="40000"/>
                    <a:lumOff val="60000"/>
                  </a:schemeClr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Slide</a:t>
            </a:r>
            <a:r>
              <a:rPr lang="ru-RU" sz="1800" kern="100" dirty="0">
                <a:solidFill>
                  <a:schemeClr val="accent1">
                    <a:lumMod val="40000"/>
                    <a:lumOff val="60000"/>
                  </a:schemeClr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 </a:t>
            </a:r>
            <a:endParaRPr lang="ru-RU" sz="1600" kern="100" dirty="0">
              <a:solidFill>
                <a:schemeClr val="accent1">
                  <a:lumMod val="40000"/>
                  <a:lumOff val="60000"/>
                </a:schemeClr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800"/>
              </a:spcAft>
            </a:pPr>
            <a:r>
              <a:rPr lang="ru-RU" sz="1800" u="sng" kern="100" dirty="0">
                <a:solidFill>
                  <a:srgbClr val="467886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    </a:t>
            </a:r>
            <a:r>
              <a:rPr lang="ru-RU" sz="1800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Онлайн-платформа </a:t>
            </a:r>
            <a:r>
              <a:rPr lang="ru-RU" sz="1800" kern="100" dirty="0" err="1">
                <a:solidFill>
                  <a:schemeClr val="accent1">
                    <a:lumMod val="40000"/>
                    <a:lumOff val="60000"/>
                  </a:schemeClr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Slidesgo</a:t>
            </a:r>
            <a:r>
              <a:rPr lang="ru-RU" sz="1800" kern="100" dirty="0">
                <a:solidFill>
                  <a:schemeClr val="accent1">
                    <a:lumMod val="40000"/>
                    <a:lumOff val="60000"/>
                  </a:schemeClr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endParaRPr lang="ru-RU" sz="1600" kern="100" dirty="0">
              <a:solidFill>
                <a:schemeClr val="accent1">
                  <a:lumMod val="40000"/>
                  <a:lumOff val="60000"/>
                </a:schemeClr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800"/>
              </a:spcAft>
            </a:pPr>
            <a:r>
              <a:rPr lang="ru-RU" sz="1800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    Онлайн сервис для создания презентаций  с помощью </a:t>
            </a:r>
            <a:r>
              <a:rPr lang="ru-RU" sz="1800" kern="100" dirty="0">
                <a:solidFill>
                  <a:schemeClr val="accent1">
                    <a:lumMod val="40000"/>
                    <a:lumOff val="60000"/>
                  </a:schemeClr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ИИ </a:t>
            </a:r>
            <a:r>
              <a:rPr lang="ru-RU" sz="1800" kern="100" dirty="0" err="1">
                <a:solidFill>
                  <a:schemeClr val="accent1">
                    <a:lumMod val="40000"/>
                    <a:lumOff val="60000"/>
                  </a:schemeClr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Presentacium</a:t>
            </a:r>
            <a:endParaRPr lang="ru-RU" sz="1600" kern="100" dirty="0">
              <a:solidFill>
                <a:schemeClr val="accent1">
                  <a:lumMod val="40000"/>
                  <a:lumOff val="60000"/>
                </a:schemeClr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800"/>
              </a:spcAft>
            </a:pPr>
            <a:r>
              <a:rPr lang="ru-RU" sz="1800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    Нейросеть </a:t>
            </a:r>
            <a:r>
              <a:rPr lang="ru-RU" sz="1800" kern="100" dirty="0" err="1">
                <a:solidFill>
                  <a:schemeClr val="accent1">
                    <a:lumMod val="40000"/>
                    <a:lumOff val="60000"/>
                  </a:schemeClr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Шедеврум</a:t>
            </a:r>
            <a:endParaRPr lang="ru-RU" sz="1600" kern="100" dirty="0">
              <a:solidFill>
                <a:schemeClr val="accent1">
                  <a:lumMod val="40000"/>
                  <a:lumOff val="60000"/>
                </a:schemeClr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800"/>
              </a:spcAft>
            </a:pPr>
            <a:r>
              <a:rPr lang="ru-RU" sz="1800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    Нейросеть </a:t>
            </a:r>
            <a:r>
              <a:rPr lang="ru-RU" sz="1800" kern="100" dirty="0" err="1">
                <a:solidFill>
                  <a:schemeClr val="accent1">
                    <a:lumMod val="40000"/>
                    <a:lumOff val="60000"/>
                  </a:schemeClr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Perplexity</a:t>
            </a:r>
            <a:endParaRPr lang="ru-RU" sz="1600" kern="100" dirty="0">
              <a:solidFill>
                <a:schemeClr val="accent1">
                  <a:lumMod val="40000"/>
                  <a:lumOff val="60000"/>
                </a:schemeClr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800"/>
              </a:spcAft>
            </a:pPr>
            <a:r>
              <a:rPr lang="ru-RU" sz="1800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    Чат-ассистент на базе </a:t>
            </a:r>
            <a:r>
              <a:rPr lang="ru-RU" sz="1800" kern="100" dirty="0">
                <a:solidFill>
                  <a:schemeClr val="accent1">
                    <a:lumMod val="40000"/>
                    <a:lumOff val="60000"/>
                  </a:schemeClr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ИИ </a:t>
            </a:r>
            <a:r>
              <a:rPr lang="ru-RU" sz="1800" kern="100" dirty="0" err="1">
                <a:solidFill>
                  <a:schemeClr val="accent1">
                    <a:lumMod val="40000"/>
                    <a:lumOff val="60000"/>
                  </a:schemeClr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Deepchat</a:t>
            </a:r>
            <a:endParaRPr lang="ru-RU" sz="1600" kern="100" dirty="0">
              <a:solidFill>
                <a:schemeClr val="accent1">
                  <a:lumMod val="40000"/>
                  <a:lumOff val="60000"/>
                </a:schemeClr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800"/>
              </a:spcAft>
            </a:pPr>
            <a:r>
              <a:rPr lang="ru-RU" sz="1800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    Онлайн сервис </a:t>
            </a:r>
            <a:r>
              <a:rPr lang="en-US" sz="1800" kern="100" dirty="0">
                <a:solidFill>
                  <a:schemeClr val="accent1">
                    <a:lumMod val="40000"/>
                    <a:lumOff val="60000"/>
                  </a:schemeClr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Punctuator</a:t>
            </a:r>
            <a:r>
              <a:rPr lang="ru-RU" sz="1800" kern="100" dirty="0">
                <a:solidFill>
                  <a:schemeClr val="accent1">
                    <a:lumMod val="40000"/>
                    <a:lumOff val="60000"/>
                  </a:schemeClr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.</a:t>
            </a:r>
            <a:r>
              <a:rPr lang="en-US" sz="1800" kern="100" dirty="0" err="1">
                <a:solidFill>
                  <a:schemeClr val="accent1">
                    <a:lumMod val="40000"/>
                    <a:lumOff val="60000"/>
                  </a:schemeClr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ru</a:t>
            </a:r>
            <a:r>
              <a:rPr lang="ru-RU" sz="1600" kern="100" dirty="0">
                <a:solidFill>
                  <a:schemeClr val="accent1">
                    <a:lumMod val="40000"/>
                    <a:lumOff val="60000"/>
                  </a:schemeClr>
                </a:solidFill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 </a:t>
            </a:r>
            <a:r>
              <a:rPr lang="ru-RU" kern="100" dirty="0"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п</a:t>
            </a:r>
            <a:r>
              <a:rPr lang="ru-RU" sz="1800" kern="100" dirty="0">
                <a:effectLst/>
                <a:latin typeface="Arial Narrow" panose="020B0606020202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роверка</a:t>
            </a:r>
            <a:r>
              <a:rPr lang="ru-RU" sz="1800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и повышении уникальности созданного текста </a:t>
            </a:r>
            <a:endParaRPr lang="ru-RU" sz="16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800"/>
              </a:spcAft>
            </a:pPr>
            <a:r>
              <a:rPr lang="ru-RU" sz="1800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    </a:t>
            </a:r>
            <a:r>
              <a:rPr lang="ru-RU" sz="1800" kern="100" dirty="0" err="1">
                <a:effectLst/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Нейропомощник</a:t>
            </a:r>
            <a:r>
              <a:rPr lang="ru-RU" sz="1800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от </a:t>
            </a:r>
            <a:r>
              <a:rPr lang="ru-RU" sz="1800" kern="100" dirty="0">
                <a:solidFill>
                  <a:schemeClr val="accent1">
                    <a:lumMod val="40000"/>
                    <a:lumOff val="60000"/>
                  </a:schemeClr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Text.ru</a:t>
            </a:r>
            <a:endParaRPr lang="ru-RU" sz="1600" kern="100" dirty="0">
              <a:solidFill>
                <a:schemeClr val="accent1">
                  <a:lumMod val="40000"/>
                  <a:lumOff val="60000"/>
                </a:schemeClr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800"/>
              </a:spcAft>
            </a:pPr>
            <a:r>
              <a:rPr lang="ru-RU" sz="1800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    Чат-ассистент на базе </a:t>
            </a:r>
            <a:r>
              <a:rPr lang="ru-RU" sz="1800" kern="100" dirty="0">
                <a:solidFill>
                  <a:schemeClr val="accent1">
                    <a:lumMod val="40000"/>
                    <a:lumOff val="60000"/>
                  </a:schemeClr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ИИ </a:t>
            </a:r>
            <a:r>
              <a:rPr lang="ru-RU" sz="1800" kern="100" dirty="0" err="1">
                <a:solidFill>
                  <a:schemeClr val="accent1">
                    <a:lumMod val="40000"/>
                    <a:lumOff val="60000"/>
                  </a:schemeClr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Deepchat</a:t>
            </a:r>
            <a:endParaRPr lang="ru-RU" sz="1600" kern="100" dirty="0">
              <a:solidFill>
                <a:schemeClr val="accent1">
                  <a:lumMod val="40000"/>
                  <a:lumOff val="60000"/>
                </a:schemeClr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800"/>
              </a:spcAft>
            </a:pPr>
            <a:r>
              <a:rPr lang="ru-RU" sz="1800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    Проверка текста на стилистические, орфографические и пунктуационные ошибки </a:t>
            </a:r>
            <a:r>
              <a:rPr lang="ru-RU" sz="1600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о</a:t>
            </a:r>
            <a:r>
              <a:rPr lang="ru-RU" sz="1800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нлайн инструмент </a:t>
            </a:r>
            <a:r>
              <a:rPr lang="ru-RU" sz="1800" kern="100" dirty="0">
                <a:solidFill>
                  <a:schemeClr val="accent1">
                    <a:lumMod val="40000"/>
                    <a:lumOff val="60000"/>
                  </a:schemeClr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Тургенев</a:t>
            </a:r>
            <a:endParaRPr lang="ru-RU" sz="1600" kern="100" dirty="0">
              <a:solidFill>
                <a:schemeClr val="accent1">
                  <a:lumMod val="40000"/>
                  <a:lumOff val="60000"/>
                </a:schemeClr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800"/>
              </a:spcAft>
            </a:pPr>
            <a:r>
              <a:rPr lang="ru-RU" sz="1800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    Онлайн сервис на основе </a:t>
            </a:r>
            <a:r>
              <a:rPr lang="ru-RU" sz="1800" kern="100" dirty="0">
                <a:solidFill>
                  <a:schemeClr val="accent1">
                    <a:lumMod val="40000"/>
                    <a:lumOff val="60000"/>
                  </a:schemeClr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ИИ Retext.ai</a:t>
            </a:r>
            <a:endParaRPr lang="ru-RU" sz="1600" kern="100" dirty="0">
              <a:solidFill>
                <a:schemeClr val="accent1">
                  <a:lumMod val="40000"/>
                  <a:lumOff val="60000"/>
                </a:schemeClr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800"/>
              </a:spcAft>
            </a:pPr>
            <a:r>
              <a:rPr lang="ru-RU" sz="1800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    Создание изображений для оформления нейросеть </a:t>
            </a:r>
            <a:r>
              <a:rPr lang="ru-RU" sz="1800" kern="100" dirty="0">
                <a:solidFill>
                  <a:schemeClr val="accent1">
                    <a:lumMod val="40000"/>
                    <a:lumOff val="60000"/>
                  </a:schemeClr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АРТ</a:t>
            </a:r>
            <a:endParaRPr lang="ru-RU" sz="1600" kern="100" dirty="0">
              <a:solidFill>
                <a:schemeClr val="accent1">
                  <a:lumMod val="40000"/>
                  <a:lumOff val="60000"/>
                </a:schemeClr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800"/>
              </a:spcAft>
            </a:pPr>
            <a:r>
              <a:rPr lang="ru-RU" sz="1800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    Онлайн инструмент для создания видеоконтента </a:t>
            </a:r>
            <a:r>
              <a:rPr lang="ru-RU" sz="1800" kern="100" dirty="0" err="1">
                <a:solidFill>
                  <a:schemeClr val="accent1">
                    <a:lumMod val="40000"/>
                    <a:lumOff val="60000"/>
                  </a:schemeClr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Pika</a:t>
            </a:r>
            <a:endParaRPr lang="ru-RU" sz="1600" kern="100" dirty="0">
              <a:solidFill>
                <a:schemeClr val="accent1">
                  <a:lumMod val="40000"/>
                  <a:lumOff val="60000"/>
                </a:schemeClr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800"/>
              </a:spcAft>
            </a:pPr>
            <a:r>
              <a:rPr lang="ru-RU" sz="1800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    Платформа для создания видео на основе </a:t>
            </a:r>
            <a:r>
              <a:rPr lang="ru-RU" sz="1800" kern="100" dirty="0">
                <a:solidFill>
                  <a:schemeClr val="accent1">
                    <a:lumMod val="40000"/>
                    <a:lumOff val="60000"/>
                  </a:schemeClr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ИИ </a:t>
            </a:r>
            <a:r>
              <a:rPr lang="ru-RU" sz="1800" kern="100" dirty="0" err="1">
                <a:solidFill>
                  <a:schemeClr val="accent1">
                    <a:lumMod val="40000"/>
                    <a:lumOff val="60000"/>
                  </a:schemeClr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PixVerse</a:t>
            </a:r>
            <a:endParaRPr lang="ru-RU" sz="1600" kern="100" dirty="0">
              <a:solidFill>
                <a:schemeClr val="accent1">
                  <a:lumMod val="40000"/>
                  <a:lumOff val="60000"/>
                </a:schemeClr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83420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CEB90372-890E-7FA8-B04D-39C11B06FB1D}"/>
              </a:ext>
            </a:extLst>
          </p:cNvPr>
          <p:cNvSpPr txBox="1"/>
          <p:nvPr/>
        </p:nvSpPr>
        <p:spPr>
          <a:xfrm>
            <a:off x="6338371" y="1368397"/>
            <a:ext cx="5357871" cy="39703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800" b="1" dirty="0" err="1">
                <a:solidFill>
                  <a:srgbClr val="FF0000"/>
                </a:solidFill>
              </a:rPr>
              <a:t>GigaChat</a:t>
            </a:r>
            <a:r>
              <a:rPr lang="ru-RU" sz="2800" b="1" dirty="0">
                <a:solidFill>
                  <a:srgbClr val="FF0000"/>
                </a:solidFill>
              </a:rPr>
              <a:t> (</a:t>
            </a:r>
            <a:r>
              <a:rPr lang="ru-RU" sz="2800" b="1" dirty="0" err="1">
                <a:solidFill>
                  <a:srgbClr val="FF0000"/>
                </a:solidFill>
              </a:rPr>
              <a:t>ГигаЧат</a:t>
            </a:r>
            <a:r>
              <a:rPr lang="ru-RU" sz="2800" b="1" dirty="0">
                <a:solidFill>
                  <a:srgbClr val="FF0000"/>
                </a:solidFill>
              </a:rPr>
              <a:t>) — </a:t>
            </a:r>
            <a:r>
              <a:rPr lang="ru-RU" sz="2800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это российская мультимодальная нейросеть от Сбера, которая может генерировать тексты и изображения, писать код, отвечать на вопросы и вести диалог</a:t>
            </a:r>
            <a:r>
              <a:rPr lang="ru-RU" sz="2800" b="0" i="0" dirty="0">
                <a:solidFill>
                  <a:schemeClr val="accent1">
                    <a:lumMod val="40000"/>
                    <a:lumOff val="60000"/>
                  </a:schemeClr>
                </a:solidFill>
                <a:effectLst/>
                <a:latin typeface="Google Sans"/>
              </a:rPr>
              <a:t>.</a:t>
            </a:r>
            <a:endParaRPr lang="ru-RU" sz="2800" dirty="0">
              <a:solidFill>
                <a:schemeClr val="accent1">
                  <a:lumMod val="40000"/>
                  <a:lumOff val="60000"/>
                </a:schemeClr>
              </a:solidFill>
              <a:latin typeface="Google Sans"/>
            </a:endParaRPr>
          </a:p>
        </p:txBody>
      </p:sp>
      <p:pic>
        <p:nvPicPr>
          <p:cNvPr id="5" name="Рисунок 4" descr="Изображение выглядит как Графика, текст, зеленый, графический дизайн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ED6FF9E1-423F-6B19-2675-91F95707248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826" y="1012368"/>
            <a:ext cx="5556174" cy="347149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9816BB8A-900E-284B-D509-D9AB7962C1E5}"/>
              </a:ext>
            </a:extLst>
          </p:cNvPr>
          <p:cNvSpPr txBox="1"/>
          <p:nvPr/>
        </p:nvSpPr>
        <p:spPr>
          <a:xfrm>
            <a:off x="495758" y="5338715"/>
            <a:ext cx="11336357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800" b="0" i="0" dirty="0">
                <a:effectLst/>
                <a:latin typeface="Google Sans"/>
              </a:rPr>
              <a:t>Она использует несколько моделей для работы с разными типами данных и доступна через веб-сайт, мессенджеры и приложения. 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30856881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C9E8EC11-B3A3-F7B0-25D1-AF40626E7D2A}"/>
              </a:ext>
            </a:extLst>
          </p:cNvPr>
          <p:cNvSpPr txBox="1"/>
          <p:nvPr/>
        </p:nvSpPr>
        <p:spPr>
          <a:xfrm>
            <a:off x="207484" y="613554"/>
            <a:ext cx="11777031" cy="59403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800"/>
              </a:spcAft>
            </a:pPr>
            <a:r>
              <a:rPr lang="ru-RU" sz="1800" b="1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              </a:t>
            </a:r>
            <a:r>
              <a:rPr lang="ru-RU" sz="4000" b="1" kern="100" dirty="0">
                <a:solidFill>
                  <a:schemeClr val="accent1">
                    <a:lumMod val="40000"/>
                    <a:lumOff val="60000"/>
                  </a:schemeClr>
                </a:solidFill>
                <a:effectLst/>
                <a:latin typeface="Comic Sans MS" panose="030F0702030302020204" pitchFamily="66" charset="0"/>
                <a:ea typeface="Aptos" panose="020B0004020202020204" pitchFamily="34" charset="0"/>
                <a:cs typeface="Times New Roman" panose="02020603050405020304" pitchFamily="18" charset="0"/>
              </a:rPr>
              <a:t>Как писать </a:t>
            </a:r>
            <a:r>
              <a:rPr lang="ru-RU" sz="4000" b="1" kern="100" dirty="0" err="1">
                <a:solidFill>
                  <a:schemeClr val="accent1">
                    <a:lumMod val="40000"/>
                    <a:lumOff val="60000"/>
                  </a:schemeClr>
                </a:solidFill>
                <a:effectLst/>
                <a:latin typeface="Comic Sans MS" panose="030F0702030302020204" pitchFamily="66" charset="0"/>
                <a:ea typeface="Aptos" panose="020B0004020202020204" pitchFamily="34" charset="0"/>
                <a:cs typeface="Times New Roman" panose="02020603050405020304" pitchFamily="18" charset="0"/>
              </a:rPr>
              <a:t>промты</a:t>
            </a:r>
            <a:r>
              <a:rPr lang="ru-RU" sz="4000" b="1" kern="100" dirty="0">
                <a:solidFill>
                  <a:schemeClr val="accent1">
                    <a:lumMod val="40000"/>
                    <a:lumOff val="60000"/>
                  </a:schemeClr>
                </a:solidFill>
                <a:effectLst/>
                <a:latin typeface="Comic Sans MS" panose="030F0702030302020204" pitchFamily="66" charset="0"/>
                <a:ea typeface="Aptos" panose="020B0004020202020204" pitchFamily="34" charset="0"/>
                <a:cs typeface="Times New Roman" panose="02020603050405020304" pitchFamily="18" charset="0"/>
              </a:rPr>
              <a:t>, чтобы они </a:t>
            </a:r>
          </a:p>
          <a:p>
            <a:pPr algn="just">
              <a:lnSpc>
                <a:spcPct val="115000"/>
              </a:lnSpc>
              <a:spcAft>
                <a:spcPts val="800"/>
              </a:spcAft>
            </a:pPr>
            <a:r>
              <a:rPr lang="ru-RU" sz="4000" b="1" kern="100" dirty="0">
                <a:solidFill>
                  <a:schemeClr val="accent1">
                    <a:lumMod val="40000"/>
                    <a:lumOff val="60000"/>
                  </a:schemeClr>
                </a:solidFill>
                <a:effectLst/>
                <a:latin typeface="Comic Sans MS" panose="030F0702030302020204" pitchFamily="66" charset="0"/>
                <a:ea typeface="Aptos" panose="020B0004020202020204" pitchFamily="34" charset="0"/>
                <a:cs typeface="Times New Roman" panose="02020603050405020304" pitchFamily="18" charset="0"/>
              </a:rPr>
              <a:t>        были максимально эффективными?</a:t>
            </a:r>
            <a:endParaRPr lang="ru-RU" sz="4000" kern="100" dirty="0">
              <a:solidFill>
                <a:schemeClr val="accent1">
                  <a:lumMod val="40000"/>
                  <a:lumOff val="60000"/>
                </a:schemeClr>
              </a:solidFill>
              <a:effectLst/>
              <a:latin typeface="Comic Sans MS" panose="030F0702030302020204" pitchFamily="66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ru-RU" sz="2000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Разделяйте задачи. Если запрос сложный или многоступенчатый, разбивайте его на несколько этапов, чтобы легче контролировать результаты.</a:t>
            </a:r>
            <a:endParaRPr lang="ru-RU" sz="20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ru-RU" sz="2000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Используйте примеры. Приводите примеры формата или содержания, которое вы хотите получить, если это возможно. Это помогает нейросети понять ваши предпочтения.</a:t>
            </a:r>
            <a:endParaRPr lang="ru-RU" sz="20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ru-RU" sz="2000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Если ответ получился неполным или не тем, что ожидали, попросите уточнить или дополнить информацию.</a:t>
            </a:r>
            <a:endParaRPr lang="ru-RU" sz="20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ru-RU" sz="2000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Описывайте желаемый результат Укажите, что именно вы хотите получить в конце взаимодействия, будь то структура, длина текста или стиль написания.</a:t>
            </a:r>
            <a:endParaRPr lang="ru-RU" sz="20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ru-RU" sz="2000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Задавайте открытые вопросы для творческих задач. Например, «предложи идеи для сценария на новогоднюю тематику».</a:t>
            </a:r>
            <a:endParaRPr lang="ru-RU" sz="20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ru-RU" sz="2000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Опирайтесь на обратную связь. Если результат неудовлетворительный, скажите, что бы вы хотели изменить, и задайте уточняющий запрос.</a:t>
            </a:r>
            <a:endParaRPr lang="ru-RU" sz="20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36482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E0316789-5814-B5F7-D88A-55B16B36EEC6}"/>
              </a:ext>
            </a:extLst>
          </p:cNvPr>
          <p:cNvSpPr txBox="1"/>
          <p:nvPr/>
        </p:nvSpPr>
        <p:spPr>
          <a:xfrm>
            <a:off x="5818742" y="1210522"/>
            <a:ext cx="6068458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400" b="1" i="0" dirty="0">
                <a:solidFill>
                  <a:schemeClr val="accent1">
                    <a:lumMod val="20000"/>
                    <a:lumOff val="80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Нейросети в руках современного воспитателя — это как новый, невероятно функциональный конструктор. Они не отменяют его роль, а, наоборот, возвышают ее, освобождая время и силы для самого главного: для общения, игры, поддержки и воспитания счастливых детей. </a:t>
            </a:r>
            <a:endParaRPr lang="ru-RU" sz="2400" b="1" dirty="0">
              <a:solidFill>
                <a:schemeClr val="accent1">
                  <a:lumMod val="20000"/>
                  <a:lumOff val="8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Рисунок 6" descr="Изображение выглядит как в помещении, мультфильм, стол, человек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6CA0C87C-96EA-18A8-5E72-9DB30B287A5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657" y="1069122"/>
            <a:ext cx="5275245" cy="2767502"/>
          </a:xfrm>
          <a:prstGeom prst="rect">
            <a:avLst/>
          </a:prstGeom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31AC1001-7F5D-7F45-D6A0-3AA6674E9794}"/>
              </a:ext>
            </a:extLst>
          </p:cNvPr>
          <p:cNvSpPr/>
          <p:nvPr/>
        </p:nvSpPr>
        <p:spPr>
          <a:xfrm>
            <a:off x="946388" y="4677982"/>
            <a:ext cx="10100919" cy="193899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400" b="0" i="0" dirty="0">
                <a:effectLst/>
                <a:latin typeface="Segoe Print" panose="02000600000000000000" pitchFamily="2" charset="0"/>
                <a:cs typeface="Segoe UI Semilight" panose="020B0402040204020203" pitchFamily="34" charset="0"/>
              </a:rPr>
              <a:t>Грамотно интегрируя искусственный интеллект в свою работу, воспитатель становится не просто пользователем технологий, а настоящим архитектором образовательной среды будущего, которая начинается уже сегодня в стенах детского сада. </a:t>
            </a:r>
            <a:endParaRPr lang="ru-RU" sz="2400" b="0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Segoe Print" panose="020006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176161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он">
  <a:themeElements>
    <a:clrScheme name="Ион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Ион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Ион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Нейросети 3.0</Template>
  <TotalTime>0</TotalTime>
  <Words>454</Words>
  <Application>Microsoft Office PowerPoint</Application>
  <PresentationFormat>Широкоэкранный</PresentationFormat>
  <Paragraphs>42</Paragraphs>
  <Slides>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11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8" baseType="lpstr">
      <vt:lpstr>Aptos</vt:lpstr>
      <vt:lpstr>Arial</vt:lpstr>
      <vt:lpstr>Arial Narrow</vt:lpstr>
      <vt:lpstr>Century Gothic</vt:lpstr>
      <vt:lpstr>Comic Sans MS</vt:lpstr>
      <vt:lpstr>Google Sans</vt:lpstr>
      <vt:lpstr>Monotype Corsiva</vt:lpstr>
      <vt:lpstr>Segoe Print</vt:lpstr>
      <vt:lpstr>Symbol</vt:lpstr>
      <vt:lpstr>Wingdings 3</vt:lpstr>
      <vt:lpstr>YS Text</vt:lpstr>
      <vt:lpstr>Ион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User</dc:creator>
  <cp:lastModifiedBy>User</cp:lastModifiedBy>
  <cp:revision>1</cp:revision>
  <dcterms:created xsi:type="dcterms:W3CDTF">2026-01-10T14:29:48Z</dcterms:created>
  <dcterms:modified xsi:type="dcterms:W3CDTF">2026-01-10T14:30:41Z</dcterms:modified>
</cp:coreProperties>
</file>