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slideshow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81D43"/>
    <a:srgbClr val="66006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434" y="-7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565796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31515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694255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746418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652064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134574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494913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426817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971000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24537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19979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66006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55D2419-0753-4132-88C4-E681D5FA29BA}" type="datetimeFigureOut">
              <a:rPr lang="ru-RU" smtClean="0"/>
              <a:t>31.01.2023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DE9A933-989F-4F05-8793-6B16DA7616F5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926317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4.png"/><Relationship Id="rId7" Type="http://schemas.openxmlformats.org/officeDocument/2006/relationships/image" Target="../media/image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jpeg"/><Relationship Id="rId11" Type="http://schemas.microsoft.com/office/2007/relationships/hdphoto" Target="../media/hdphoto4.wdp"/><Relationship Id="rId5" Type="http://schemas.microsoft.com/office/2007/relationships/hdphoto" Target="../media/hdphoto2.wdp"/><Relationship Id="rId10" Type="http://schemas.openxmlformats.org/officeDocument/2006/relationships/image" Target="../media/image9.png"/><Relationship Id="rId4" Type="http://schemas.openxmlformats.org/officeDocument/2006/relationships/image" Target="../media/image5.png"/><Relationship Id="rId9" Type="http://schemas.microsoft.com/office/2007/relationships/hdphoto" Target="../media/hdphoto3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2.jpeg"/><Relationship Id="rId5" Type="http://schemas.openxmlformats.org/officeDocument/2006/relationships/image" Target="../media/image11.jpeg"/><Relationship Id="rId4" Type="http://schemas.microsoft.com/office/2007/relationships/hdphoto" Target="../media/hdphoto5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7.jpe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4" Type="http://schemas.microsoft.com/office/2007/relationships/hdphoto" Target="../media/hdphoto6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5536" y="332656"/>
            <a:ext cx="8283292" cy="6192687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395536" y="1700808"/>
            <a:ext cx="8208912" cy="22467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>
                <a:latin typeface="+mj-lt"/>
              </a:rPr>
              <a:t>Музыкальная </a:t>
            </a:r>
            <a:endParaRPr lang="ru-RU" sz="2800" b="1" dirty="0" smtClean="0">
              <a:latin typeface="+mj-lt"/>
            </a:endParaRPr>
          </a:p>
          <a:p>
            <a:pPr algn="ctr"/>
            <a:r>
              <a:rPr lang="ru-RU" sz="2800" b="1" dirty="0" smtClean="0">
                <a:latin typeface="+mj-lt"/>
              </a:rPr>
              <a:t>предметно-развивающая среда,</a:t>
            </a:r>
            <a:endParaRPr lang="ru-RU" sz="2800" dirty="0" smtClean="0">
              <a:latin typeface="+mj-lt"/>
            </a:endParaRPr>
          </a:p>
          <a:p>
            <a:pPr algn="ctr"/>
            <a:r>
              <a:rPr lang="ru-RU" sz="2800" b="1" dirty="0" smtClean="0">
                <a:latin typeface="+mj-lt"/>
              </a:rPr>
              <a:t>как </a:t>
            </a:r>
            <a:r>
              <a:rPr lang="ru-RU" sz="2800" b="1" dirty="0">
                <a:latin typeface="+mj-lt"/>
              </a:rPr>
              <a:t>условие  успешной   адаптации </a:t>
            </a:r>
            <a:r>
              <a:rPr lang="ru-RU" sz="2800" b="1" dirty="0" smtClean="0">
                <a:latin typeface="+mj-lt"/>
              </a:rPr>
              <a:t>детей к ДОУ</a:t>
            </a:r>
            <a:endParaRPr lang="ru-RU" sz="2800" b="1" dirty="0">
              <a:latin typeface="+mj-lt"/>
            </a:endParaRPr>
          </a:p>
          <a:p>
            <a:pPr algn="ctr"/>
            <a:r>
              <a:rPr lang="ru-RU" sz="2800" i="1" dirty="0" smtClean="0"/>
              <a:t> (</a:t>
            </a:r>
            <a:r>
              <a:rPr lang="ru-RU" sz="2800" i="1" dirty="0"/>
              <a:t>из опыта работы)</a:t>
            </a:r>
            <a:endParaRPr lang="ru-RU" sz="2800" dirty="0"/>
          </a:p>
          <a:p>
            <a:pPr algn="ctr"/>
            <a:r>
              <a:rPr lang="ru-RU" sz="2800" i="1" dirty="0"/>
              <a:t> </a:t>
            </a:r>
            <a:endParaRPr lang="ru-RU" sz="280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4788024" y="4077072"/>
            <a:ext cx="3544240" cy="1015663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Подготовила: </a:t>
            </a:r>
          </a:p>
          <a:p>
            <a:pPr algn="ctr"/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музыкальный руководитель</a:t>
            </a:r>
          </a:p>
          <a:p>
            <a:pPr algn="ctr"/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МА ДОУ №16 СЕМЕНОВА М.В.</a:t>
            </a:r>
            <a:endParaRPr lang="ru-RU" sz="2000" b="1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2327299" y="5733256"/>
            <a:ext cx="4379533" cy="40011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ГО Краснотурьинск, я</a:t>
            </a:r>
            <a:r>
              <a:rPr lang="ru-RU" sz="2000" b="1" cap="none" spc="0" dirty="0" smtClean="0">
                <a:ln w="1905"/>
                <a:solidFill>
                  <a:srgbClr val="660066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нварь 2023 уч. г.</a:t>
            </a:r>
            <a:endParaRPr lang="ru-RU" sz="2000" b="1" cap="none" spc="0" dirty="0">
              <a:ln w="1905"/>
              <a:solidFill>
                <a:srgbClr val="660066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68177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G:\Desktop\3d6dfb6cd76ce2cf361a8449f8137192.pn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4254" b="99294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65477"/>
          <a:stretch/>
        </p:blipFill>
        <p:spPr bwMode="auto">
          <a:xfrm>
            <a:off x="179512" y="3789040"/>
            <a:ext cx="8641907" cy="26014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67544" y="1916832"/>
            <a:ext cx="856895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1" i="1" dirty="0">
                <a:solidFill>
                  <a:srgbClr val="FF0000"/>
                </a:solidFill>
              </a:rPr>
              <a:t>Адаптация в детском саду </a:t>
            </a:r>
            <a:r>
              <a:rPr lang="ru-RU" sz="2800" dirty="0"/>
              <a:t>– это процесс привыкания ребенка к новым условиям его жизни: помещение, распорядок дня, педагоги и другие дети вокруг. </a:t>
            </a:r>
          </a:p>
        </p:txBody>
      </p:sp>
    </p:spTree>
    <p:extLst>
      <p:ext uri="{BB962C8B-B14F-4D97-AF65-F5344CB8AC3E}">
        <p14:creationId xmlns:p14="http://schemas.microsoft.com/office/powerpoint/2010/main" val="336272769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755576" y="836712"/>
            <a:ext cx="7704856" cy="513986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3200" b="1" i="1" dirty="0">
                <a:solidFill>
                  <a:srgbClr val="002060"/>
                </a:solidFill>
              </a:rPr>
              <a:t>Федеральный государственный стандарт дошкольного </a:t>
            </a:r>
            <a:r>
              <a:rPr lang="ru-RU" sz="3200" b="1" i="1" dirty="0" smtClean="0">
                <a:solidFill>
                  <a:srgbClr val="002060"/>
                </a:solidFill>
              </a:rPr>
              <a:t>образования</a:t>
            </a:r>
          </a:p>
          <a:p>
            <a:pPr algn="just"/>
            <a:endParaRPr lang="ru-RU" sz="2400" dirty="0"/>
          </a:p>
          <a:p>
            <a:pPr algn="just"/>
            <a:r>
              <a:rPr lang="ru-RU" sz="2400" b="1" dirty="0"/>
              <a:t>3.3.2 Развивающая предметно-пространственная среда должна обеспечивать возможность общения и совместной деятельности детей и взрослых, двигательной активности, а также возможности для уединения</a:t>
            </a:r>
            <a:r>
              <a:rPr lang="ru-RU" sz="2400" b="1" dirty="0" smtClean="0"/>
              <a:t>.</a:t>
            </a:r>
          </a:p>
          <a:p>
            <a:pPr algn="just"/>
            <a:endParaRPr lang="ru-RU" sz="2400" b="1" dirty="0"/>
          </a:p>
          <a:p>
            <a:pPr algn="just"/>
            <a:r>
              <a:rPr lang="ru-RU" sz="2400" b="1" dirty="0"/>
              <a:t>3.3.4 </a:t>
            </a:r>
            <a:r>
              <a:rPr lang="ru-RU" sz="2400" b="1" dirty="0" smtClean="0"/>
              <a:t>Развивающая предметно-пространственная </a:t>
            </a:r>
            <a:r>
              <a:rPr lang="ru-RU" sz="2400" b="1" dirty="0"/>
              <a:t>среда должна быть содержательно-насыщенной, трансформируемый, </a:t>
            </a:r>
            <a:r>
              <a:rPr lang="ru-RU" sz="2400" b="1" dirty="0" err="1"/>
              <a:t>полуфункциональной</a:t>
            </a:r>
            <a:r>
              <a:rPr lang="ru-RU" sz="2400" b="1" dirty="0"/>
              <a:t>, вариативной, доступной и безопасной.</a:t>
            </a:r>
          </a:p>
        </p:txBody>
      </p:sp>
    </p:spTree>
    <p:extLst>
      <p:ext uri="{BB962C8B-B14F-4D97-AF65-F5344CB8AC3E}">
        <p14:creationId xmlns:p14="http://schemas.microsoft.com/office/powerpoint/2010/main" val="1517982106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683568" y="620688"/>
            <a:ext cx="7704856" cy="54476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i="1" dirty="0">
                <a:solidFill>
                  <a:srgbClr val="FF0000"/>
                </a:solidFill>
              </a:rPr>
              <a:t>Цель:  </a:t>
            </a:r>
            <a:r>
              <a:rPr lang="ru-RU" sz="2800" dirty="0"/>
              <a:t>создание музыкальной </a:t>
            </a:r>
            <a:r>
              <a:rPr lang="ru-RU" sz="2800" dirty="0" smtClean="0"/>
              <a:t> предметно-развивающей  </a:t>
            </a:r>
            <a:r>
              <a:rPr lang="ru-RU" sz="2800" dirty="0"/>
              <a:t>среды, способствующей успешной адаптации детей к дошкольному учреждению.</a:t>
            </a:r>
            <a:r>
              <a:rPr lang="ru-RU" sz="2800" i="1" dirty="0"/>
              <a:t> </a:t>
            </a:r>
            <a:endParaRPr lang="ru-RU" sz="2800" dirty="0"/>
          </a:p>
          <a:p>
            <a:endParaRPr lang="ru-RU" sz="3200" b="1" i="1" dirty="0" smtClean="0">
              <a:solidFill>
                <a:srgbClr val="FF0000"/>
              </a:solidFill>
            </a:endParaRPr>
          </a:p>
          <a:p>
            <a:r>
              <a:rPr lang="ru-RU" sz="3200" b="1" i="1" dirty="0" smtClean="0">
                <a:solidFill>
                  <a:srgbClr val="FF0000"/>
                </a:solidFill>
              </a:rPr>
              <a:t>Задачи</a:t>
            </a:r>
            <a:r>
              <a:rPr lang="ru-RU" sz="3200" b="1" i="1" dirty="0">
                <a:solidFill>
                  <a:srgbClr val="FF0000"/>
                </a:solidFill>
              </a:rPr>
              <a:t>: </a:t>
            </a:r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i="1" dirty="0"/>
              <a:t>создать благоприятные условия, способствующие эмоциональному благополучию детей  с учетом их потребностей и интересов</a:t>
            </a:r>
            <a:r>
              <a:rPr lang="ru-RU" sz="2800" i="1" dirty="0" smtClean="0"/>
              <a:t>;</a:t>
            </a:r>
          </a:p>
          <a:p>
            <a:pPr lvl="0"/>
            <a:endParaRPr lang="ru-RU" sz="2800" i="1" dirty="0" smtClean="0"/>
          </a:p>
          <a:p>
            <a:pPr marL="457200" lvl="0" indent="-457200">
              <a:buFont typeface="Arial" pitchFamily="34" charset="0"/>
              <a:buChar char="•"/>
            </a:pPr>
            <a:r>
              <a:rPr lang="ru-RU" sz="2800" i="1" dirty="0" smtClean="0"/>
              <a:t>развивать </a:t>
            </a:r>
            <a:r>
              <a:rPr lang="ru-RU" sz="2800" i="1" dirty="0"/>
              <a:t>навыки взаимодействия детей друг с другом и с воспитателем.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20506465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187624" y="476672"/>
            <a:ext cx="6711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Музыкальный </a:t>
            </a:r>
            <a:r>
              <a:rPr lang="ru-RU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центр</a:t>
            </a:r>
            <a:endParaRPr lang="ru-RU" sz="5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4" name="Picture 2" descr="G:\Desktop\IMG_20230118_12441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1664804"/>
            <a:ext cx="6225208" cy="466890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2391725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8" name="Picture 2" descr="G:\Desktop\11157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4005064"/>
            <a:ext cx="3146600" cy="23697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Desktop\music-folder-icon-774575.pn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238" b="100000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268760"/>
            <a:ext cx="3096344" cy="2808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Прямоугольник 5"/>
          <p:cNvSpPr/>
          <p:nvPr/>
        </p:nvSpPr>
        <p:spPr>
          <a:xfrm>
            <a:off x="1187624" y="476672"/>
            <a:ext cx="6711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Музыкотерапия</a:t>
            </a:r>
            <a:endParaRPr lang="ru-RU" sz="5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101" name="Picture 5" descr="G:\Desktop\maxresdefault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-360000">
            <a:off x="1254901" y="4637124"/>
            <a:ext cx="2523549" cy="141949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G:\Desktop\b6ed17bd39fe23d5294a7aa6f31dcf97.jpg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1988840"/>
            <a:ext cx="2590933" cy="1673424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3" name="Picture 7" descr="G:\Desktop\1359924215_dftkurqipcue4p3.jpeg"/>
          <p:cNvPicPr>
            <a:picLocks noChangeAspect="1" noChangeArrowheads="1"/>
          </p:cNvPicPr>
          <p:nvPr/>
        </p:nvPicPr>
        <p:blipFill>
          <a:blip r:embed="rId8">
            <a:extLst>
              <a:ext uri="{BEBA8EAE-BF5A-486C-A8C5-ECC9F3942E4B}">
                <a14:imgProps xmlns:a14="http://schemas.microsoft.com/office/drawing/2010/main">
                  <a14:imgLayer r:embed="rId9">
                    <a14:imgEffect>
                      <a14:backgroundRemoval t="0" b="100000" l="0" r="100000">
                        <a14:foregroundMark x1="40250" y1="46750" x2="40250" y2="46750"/>
                        <a14:foregroundMark x1="36500" y1="44750" x2="36500" y2="44750"/>
                        <a14:foregroundMark x1="50750" y1="50250" x2="50750" y2="50250"/>
                        <a14:foregroundMark x1="49500" y1="51750" x2="48500" y2="52750"/>
                        <a14:backgroundMark x1="72750" y1="95750" x2="72750" y2="95750"/>
                        <a14:backgroundMark x1="74500" y1="94000" x2="74500" y2="94000"/>
                        <a14:backgroundMark x1="72750" y1="95750" x2="72750" y2="9575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1412776"/>
            <a:ext cx="4392488" cy="43924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4" descr="G:\Desktop\png-clipart-next-folders-icon-music-blue-music-folder-icon.png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0" b="99889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56176" y="5013176"/>
            <a:ext cx="1656184" cy="16561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0084177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87624" y="476672"/>
            <a:ext cx="6711004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</a:bodyPr>
          <a:lstStyle/>
          <a:p>
            <a:pPr algn="ctr"/>
            <a:r>
              <a:rPr lang="ru-RU" sz="5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Музыкальные  игры</a:t>
            </a:r>
            <a:endParaRPr lang="ru-RU" sz="5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" name="Picture 2" descr="G:\Desktop\png-transparent-color-file-folders-macos-folders-miscellaneous-rectangle-material.png"/>
          <p:cNvPicPr>
            <a:picLocks noChangeAspect="1" noChangeArrowheads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217" b="100000" l="0" r="100000">
                        <a14:foregroundMark x1="71413" y1="36630" x2="71413" y2="36630"/>
                        <a14:foregroundMark x1="80870" y1="41087" x2="80870" y2="41087"/>
                        <a14:foregroundMark x1="87283" y1="55543" x2="87283" y2="55543"/>
                        <a14:foregroundMark x1="72065" y1="44457" x2="72065" y2="44457"/>
                        <a14:foregroundMark x1="62065" y1="33478" x2="62065" y2="33478"/>
                        <a14:foregroundMark x1="59022" y1="26848" x2="59022" y2="26848"/>
                        <a14:foregroundMark x1="55435" y1="24022" x2="55435" y2="24022"/>
                        <a14:foregroundMark x1="55435" y1="22174" x2="55435" y2="22174"/>
                        <a14:foregroundMark x1="57826" y1="25435" x2="57826" y2="25435"/>
                        <a14:foregroundMark x1="70435" y1="24239" x2="70435" y2="24239"/>
                        <a14:foregroundMark x1="73261" y1="29022" x2="73261" y2="29022"/>
                        <a14:foregroundMark x1="73696" y1="34022" x2="74457" y2="33478"/>
                        <a14:foregroundMark x1="72826" y1="30217" x2="72826" y2="30217"/>
                        <a14:foregroundMark x1="70652" y1="25870" x2="70652" y2="25870"/>
                        <a14:foregroundMark x1="68804" y1="23043" x2="68804" y2="23043"/>
                        <a14:foregroundMark x1="45978" y1="28043" x2="45978" y2="28043"/>
                        <a14:foregroundMark x1="42391" y1="26413" x2="42391" y2="26413"/>
                        <a14:foregroundMark x1="39565" y1="24239" x2="39565" y2="24239"/>
                        <a14:foregroundMark x1="33913" y1="21630" x2="33913" y2="21630"/>
                        <a14:foregroundMark x1="28370" y1="19239" x2="28370" y2="19239"/>
                        <a14:foregroundMark x1="35326" y1="33478" x2="35326" y2="33478"/>
                        <a14:foregroundMark x1="83043" y1="48261" x2="83043" y2="48261"/>
                        <a14:foregroundMark x1="84130" y1="61957" x2="84130" y2="61957"/>
                        <a14:foregroundMark x1="88478" y1="68370" x2="88478" y2="68370"/>
                        <a14:foregroundMark x1="88696" y1="71304" x2="88696" y2="71304"/>
                        <a14:foregroundMark x1="25326" y1="41304" x2="25326" y2="4130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980728"/>
            <a:ext cx="5184576" cy="5184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 descr="G:\Desktop\файл.jpg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104" y="4005064"/>
            <a:ext cx="2664296" cy="1998222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G:\Desktop\файл 2.jpg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64088" y="1484784"/>
            <a:ext cx="2808312" cy="2106234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43608" y="3717032"/>
            <a:ext cx="2113527" cy="1015663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Plain">
              <a:avLst/>
            </a:prstTxWarp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Приложение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 картинками</a:t>
            </a:r>
          </a:p>
          <a:p>
            <a:pPr algn="ctr"/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«Играем весело»</a:t>
            </a:r>
            <a:endParaRPr lang="ru-RU" sz="20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18042618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107913" y="404664"/>
            <a:ext cx="7023012" cy="461665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Wave4">
              <a:avLst/>
            </a:prstTxWarp>
            <a:spAutoFit/>
          </a:bodyPr>
          <a:lstStyle/>
          <a:p>
            <a:pPr algn="ctr"/>
            <a:r>
              <a:rPr lang="ru-RU" sz="2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Интерактивные  музыкально-дидактические  игры</a:t>
            </a:r>
            <a:endParaRPr lang="ru-RU" sz="2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2050" name="Picture 2" descr="G:\Desktop\350296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700808"/>
            <a:ext cx="3131586" cy="417544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4211960" y="980728"/>
            <a:ext cx="4401911" cy="5632311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«Кого Колобок встретил в лесу?»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«Тихо и громко»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«Дождик и гром»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Оркестр «Погремушка»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«Кто как ходит»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Солнышко и тучка</a:t>
            </a: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«Веселые ладошки»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«Мы в лесу гуляли»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«Кого разбудило солнышко?»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«Великаны и гномы»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000" b="1" i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«Солнце и луна»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«Голоса больших и маленьких»</a:t>
            </a:r>
          </a:p>
          <a:p>
            <a:pPr marL="342900" indent="-342900">
              <a:buFont typeface="Arial" pitchFamily="34" charset="0"/>
              <a:buChar char="•"/>
            </a:pPr>
            <a:endParaRPr lang="ru-RU" sz="2000" b="1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364068212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3059832" y="548680"/>
            <a:ext cx="3137462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5400" b="1" dirty="0" err="1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Бизиборд</a:t>
            </a:r>
            <a:endParaRPr lang="ru-RU" sz="5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4" name="Picture 2" descr="G:\Desktop\IMG_20221111_141708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1600" y="1556792"/>
            <a:ext cx="2952328" cy="221424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" name="Picture 2" descr="G:\Desktop\IMG_20230126_09153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1580794"/>
            <a:ext cx="3384376" cy="451250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Прямоугольник 4"/>
          <p:cNvSpPr/>
          <p:nvPr/>
        </p:nvSpPr>
        <p:spPr>
          <a:xfrm>
            <a:off x="683568" y="3861048"/>
            <a:ext cx="4065537" cy="255454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b="1" i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Ритмические упражнения и игры:</a:t>
            </a:r>
          </a:p>
          <a:p>
            <a:endParaRPr lang="ru-RU" sz="2000" b="1" i="1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«Повтори ритм»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«Покажи!»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 лесу»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«Музыканты»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«Бум-бум-бум»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«Весело стучим»</a:t>
            </a:r>
            <a:endParaRPr lang="ru-RU" sz="2000" b="1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94011185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2051720" y="404664"/>
            <a:ext cx="5142755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Игровой массаж</a:t>
            </a:r>
            <a:endParaRPr lang="ru-RU" sz="5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6" name="Picture 4" descr="G:\Desktop\documentsfolderblank_99359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568" y="1484784"/>
            <a:ext cx="4176464" cy="4464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Прямоугольник 9"/>
          <p:cNvSpPr/>
          <p:nvPr/>
        </p:nvSpPr>
        <p:spPr>
          <a:xfrm>
            <a:off x="1403648" y="2708920"/>
            <a:ext cx="2710102" cy="707886"/>
          </a:xfrm>
          <a:prstGeom prst="rect">
            <a:avLst/>
          </a:prstGeom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2000" b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Музыкальная папка</a:t>
            </a:r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</a:t>
            </a:r>
          </a:p>
          <a:p>
            <a:pPr algn="ctr"/>
            <a:r>
              <a:rPr lang="ru-RU" sz="2000" b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«Будем все здоровы!»</a:t>
            </a:r>
            <a:endParaRPr lang="ru-RU" sz="2000" b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3077" name="Picture 5" descr="G:\Desktop\V8hnVswLI-dG8QKpVhGsP1GXyl3Dw21sG7eVb1n7gDcyVw89E4putkqwg9XLcgrP56DyV01VvctrrleS-9LDkBH_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1640" y="3573016"/>
            <a:ext cx="2953309" cy="1704305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5076056" y="1196752"/>
            <a:ext cx="3463384" cy="532453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0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Бегемотики</a:t>
            </a:r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</a:p>
          <a:p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«Велосипед»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«Королевский марш»</a:t>
            </a:r>
          </a:p>
          <a:p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«Лягушка»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«Маляр»</a:t>
            </a:r>
          </a:p>
          <a:p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«Птички»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«Муха»</a:t>
            </a:r>
          </a:p>
          <a:p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«Мы пилим доски»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«Посмотри-ка, мой малыш»</a:t>
            </a:r>
          </a:p>
          <a:p>
            <a:r>
              <a:rPr lang="ru-RU" sz="20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«Ладошки»</a:t>
            </a:r>
          </a:p>
          <a:p>
            <a:endParaRPr lang="ru-RU" sz="2000" b="1" i="1" cap="none" spc="0" dirty="0" smtClean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  <a:p>
            <a:r>
              <a:rPr lang="ru-RU" sz="20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«С барабаном ходит ежик»</a:t>
            </a:r>
          </a:p>
          <a:p>
            <a:endParaRPr lang="ru-RU" sz="2000" b="1" i="1" cap="none" spc="0" dirty="0">
              <a:ln w="1905"/>
              <a:solidFill>
                <a:srgbClr val="00206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95703509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611560" y="548680"/>
            <a:ext cx="8016169" cy="769441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4400" b="1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Адаптационные  сказки</a:t>
            </a:r>
            <a:endParaRPr lang="ru-RU" sz="4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pic>
        <p:nvPicPr>
          <p:cNvPr id="6" name="Picture 4" descr="G:\Desktop\IMG_20221108_141356.jp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247"/>
          <a:stretch/>
        </p:blipFill>
        <p:spPr bwMode="auto">
          <a:xfrm>
            <a:off x="2483768" y="1412776"/>
            <a:ext cx="4176464" cy="2874043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547664" y="4509120"/>
            <a:ext cx="6336704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342900" indent="-342900">
              <a:buFont typeface="Arial" pitchFamily="34" charset="0"/>
              <a:buChar char="•"/>
            </a:pPr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«Ежонок - </a:t>
            </a:r>
            <a:r>
              <a:rPr lang="ru-RU" sz="2400" b="1" i="1" cap="none" spc="0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грибничок</a:t>
            </a:r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«Как лисенок Ветерок за медом ходил»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Лесная яблонька»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</a:t>
            </a:r>
            <a:r>
              <a:rPr lang="ru-RU" sz="2400" b="1" i="1" dirty="0" err="1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Лисичкина</a:t>
            </a:r>
            <a:r>
              <a:rPr lang="ru-RU" sz="2400" b="1" i="1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 каша»</a:t>
            </a:r>
          </a:p>
          <a:p>
            <a:pPr marL="342900" indent="-342900">
              <a:buFont typeface="Arial" pitchFamily="34" charset="0"/>
              <a:buChar char="•"/>
            </a:pPr>
            <a:r>
              <a:rPr lang="ru-RU" sz="2400" b="1" i="1" cap="none" spc="0" dirty="0" smtClean="0">
                <a:ln w="1905"/>
                <a:solidFill>
                  <a:srgbClr val="00206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«Малиновое мороженое»</a:t>
            </a:r>
          </a:p>
        </p:txBody>
      </p:sp>
    </p:spTree>
    <p:extLst>
      <p:ext uri="{BB962C8B-B14F-4D97-AF65-F5344CB8AC3E}">
        <p14:creationId xmlns:p14="http://schemas.microsoft.com/office/powerpoint/2010/main" val="731750487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63688" y="476672"/>
            <a:ext cx="5848076" cy="923330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DoubleWave1">
              <a:avLst/>
            </a:prstTxWarp>
            <a:spAutoFit/>
          </a:bodyPr>
          <a:lstStyle/>
          <a:p>
            <a:pPr algn="ctr"/>
            <a:r>
              <a:rPr lang="ru-RU" sz="5400" b="1" cap="none" spc="0" dirty="0" smtClean="0">
                <a:ln w="1905"/>
                <a:solidFill>
                  <a:schemeClr val="accent2">
                    <a:lumMod val="75000"/>
                  </a:schemeClr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Сенсорный фартук</a:t>
            </a:r>
            <a:endParaRPr lang="ru-RU" sz="5400" b="1" cap="none" spc="0" dirty="0">
              <a:ln w="1905"/>
              <a:solidFill>
                <a:schemeClr val="accent2">
                  <a:lumMod val="75000"/>
                </a:schemeClr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395536" y="1340768"/>
            <a:ext cx="6120680" cy="38472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000" b="1" dirty="0"/>
              <a:t>Вы не знаете, чем привлечь внимание малышей? </a:t>
            </a:r>
            <a:endParaRPr lang="ru-RU" sz="2000" b="1" dirty="0" smtClean="0"/>
          </a:p>
          <a:p>
            <a:pPr algn="just"/>
            <a:r>
              <a:rPr lang="ru-RU" sz="2000" b="1" dirty="0" smtClean="0"/>
              <a:t>Они </a:t>
            </a:r>
            <a:r>
              <a:rPr lang="ru-RU" sz="2000" b="1" dirty="0"/>
              <a:t>разбегаются в разные стороны? </a:t>
            </a:r>
            <a:endParaRPr lang="ru-RU" sz="2000" b="1" dirty="0" smtClean="0"/>
          </a:p>
          <a:p>
            <a:pPr algn="just"/>
            <a:r>
              <a:rPr lang="ru-RU" sz="2000" b="1" dirty="0" smtClean="0"/>
              <a:t>Не </a:t>
            </a:r>
            <a:r>
              <a:rPr lang="ru-RU" sz="2000" b="1" dirty="0"/>
              <a:t>слышат вас и занимаются каждый своим делом? </a:t>
            </a:r>
            <a:endParaRPr lang="ru-RU" sz="2000" b="1" dirty="0" smtClean="0"/>
          </a:p>
          <a:p>
            <a:pPr algn="just"/>
            <a:r>
              <a:rPr lang="ru-RU" sz="2000" b="1" dirty="0" smtClean="0"/>
              <a:t>Капризничают </a:t>
            </a:r>
            <a:r>
              <a:rPr lang="ru-RU" sz="2000" b="1" dirty="0"/>
              <a:t>и просятся домой? </a:t>
            </a:r>
            <a:endParaRPr lang="ru-RU" sz="2000" b="1" dirty="0" smtClean="0"/>
          </a:p>
          <a:p>
            <a:pPr algn="just"/>
            <a:r>
              <a:rPr lang="ru-RU" sz="2400" b="1" dirty="0" smtClean="0">
                <a:solidFill>
                  <a:srgbClr val="FF0000"/>
                </a:solidFill>
              </a:rPr>
              <a:t>Срочно </a:t>
            </a:r>
            <a:r>
              <a:rPr lang="ru-RU" sz="2400" b="1" dirty="0">
                <a:solidFill>
                  <a:srgbClr val="FF0000"/>
                </a:solidFill>
              </a:rPr>
              <a:t>надевайте сенсорный фартук!</a:t>
            </a:r>
          </a:p>
          <a:p>
            <a:pPr algn="just"/>
            <a:r>
              <a:rPr lang="ru-RU" sz="2000" b="1" dirty="0"/>
              <a:t> </a:t>
            </a:r>
            <a:endParaRPr lang="ru-RU" sz="2000" b="1" dirty="0" smtClean="0"/>
          </a:p>
          <a:p>
            <a:pPr algn="just"/>
            <a:endParaRPr lang="ru-RU" sz="2000" b="1" dirty="0"/>
          </a:p>
          <a:p>
            <a:pPr algn="just"/>
            <a:endParaRPr lang="ru-RU" sz="2000" b="1" dirty="0"/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Segoe Print" pitchFamily="2" charset="0"/>
              </a:rPr>
              <a:t>Этот фартук непростой. </a:t>
            </a:r>
            <a:endParaRPr lang="ru-RU" sz="2000" b="1" dirty="0" smtClean="0">
              <a:solidFill>
                <a:srgbClr val="002060"/>
              </a:solidFill>
              <a:latin typeface="Segoe Print" pitchFamily="2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Segoe Print" pitchFamily="2" charset="0"/>
              </a:rPr>
              <a:t>Он </a:t>
            </a:r>
            <a:r>
              <a:rPr lang="ru-RU" sz="2000" b="1" dirty="0">
                <a:solidFill>
                  <a:srgbClr val="002060"/>
                </a:solidFill>
                <a:latin typeface="Segoe Print" pitchFamily="2" charset="0"/>
              </a:rPr>
              <a:t>с детьми помощник мой!</a:t>
            </a:r>
          </a:p>
          <a:p>
            <a:pPr algn="just"/>
            <a:r>
              <a:rPr lang="ru-RU" sz="2000" b="1" dirty="0">
                <a:solidFill>
                  <a:srgbClr val="002060"/>
                </a:solidFill>
                <a:latin typeface="Segoe Print" pitchFamily="2" charset="0"/>
              </a:rPr>
              <a:t>Его скорее надевай. </a:t>
            </a:r>
            <a:endParaRPr lang="ru-RU" sz="2000" b="1" dirty="0" smtClean="0">
              <a:solidFill>
                <a:srgbClr val="002060"/>
              </a:solidFill>
              <a:latin typeface="Segoe Print" pitchFamily="2" charset="0"/>
            </a:endParaRPr>
          </a:p>
          <a:p>
            <a:pPr algn="just"/>
            <a:r>
              <a:rPr lang="ru-RU" sz="2000" b="1" dirty="0" smtClean="0">
                <a:solidFill>
                  <a:srgbClr val="002060"/>
                </a:solidFill>
                <a:latin typeface="Segoe Print" pitchFamily="2" charset="0"/>
              </a:rPr>
              <a:t>Пой</a:t>
            </a:r>
            <a:r>
              <a:rPr lang="ru-RU" sz="2000" b="1" dirty="0">
                <a:solidFill>
                  <a:srgbClr val="002060"/>
                </a:solidFill>
                <a:latin typeface="Segoe Print" pitchFamily="2" charset="0"/>
              </a:rPr>
              <a:t>! Танцуй! С детьми играй!</a:t>
            </a:r>
          </a:p>
        </p:txBody>
      </p:sp>
      <p:pic>
        <p:nvPicPr>
          <p:cNvPr id="4" name="Picture 2" descr="G:\Desktop\WhatsApp Image 2023-01-30 at 09.13.09.jpeg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625" b="20463"/>
          <a:stretch/>
        </p:blipFill>
        <p:spPr bwMode="auto">
          <a:xfrm>
            <a:off x="4788024" y="2996952"/>
            <a:ext cx="3419364" cy="336974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42988824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G:\Desktop\1639741276_95-catherineasquithgallery-com-p-gradientnii-rozovii-fon-128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60649"/>
            <a:ext cx="8496943" cy="6299272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99" name="Picture 3" descr="G:\Desktop\юмор-1182x1024-1250x925.pn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400" r="100000">
                        <a14:foregroundMark x1="46640" y1="41297" x2="46640" y2="41297"/>
                        <a14:foregroundMark x1="49840" y1="43135" x2="49840" y2="43135"/>
                        <a14:foregroundMark x1="44400" y1="47784" x2="44400" y2="47784"/>
                        <a14:foregroundMark x1="71520" y1="42054" x2="71520" y2="42054"/>
                        <a14:foregroundMark x1="69520" y1="42054" x2="69520" y2="42054"/>
                        <a14:foregroundMark x1="66960" y1="42811" x2="66960" y2="42811"/>
                        <a14:foregroundMark x1="62080" y1="70162" x2="62080" y2="70162"/>
                        <a14:foregroundMark x1="58640" y1="70162" x2="58640" y2="70162"/>
                        <a14:foregroundMark x1="58400" y1="80973" x2="58400" y2="80973"/>
                        <a14:foregroundMark x1="58960" y1="80216" x2="58960" y2="8021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636912"/>
            <a:ext cx="5040560" cy="3730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Овальная выноска 3"/>
          <p:cNvSpPr/>
          <p:nvPr/>
        </p:nvSpPr>
        <p:spPr>
          <a:xfrm rot="840000">
            <a:off x="3930257" y="415527"/>
            <a:ext cx="4599157" cy="4188824"/>
          </a:xfrm>
          <a:prstGeom prst="wedgeEllipseCallou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rgbClr val="7030A0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4450427" y="1268760"/>
            <a:ext cx="3462807" cy="2585323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5400" b="1" i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Спасибо</a:t>
            </a:r>
          </a:p>
          <a:p>
            <a:pPr algn="ctr"/>
            <a:r>
              <a:rPr lang="ru-RU" sz="54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з</a:t>
            </a:r>
            <a:r>
              <a:rPr lang="ru-RU" sz="5400" b="1" i="1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а</a:t>
            </a:r>
          </a:p>
          <a:p>
            <a:pPr algn="ctr"/>
            <a:r>
              <a:rPr lang="ru-RU" sz="5400" b="1" i="1" dirty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в</a:t>
            </a:r>
            <a:r>
              <a:rPr lang="ru-RU" sz="5400" b="1" i="1" cap="none" spc="0" dirty="0" smtClean="0">
                <a:ln w="1905"/>
                <a:solidFill>
                  <a:srgbClr val="7030A0"/>
                </a:soli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</a:rPr>
              <a:t>нимание!</a:t>
            </a:r>
            <a:endParaRPr lang="ru-RU" sz="5400" b="1" i="1" cap="none" spc="0" dirty="0">
              <a:ln w="1905"/>
              <a:solidFill>
                <a:srgbClr val="7030A0"/>
              </a:solidFill>
              <a:effectLst>
                <a:innerShdw blurRad="69850" dist="43180" dir="5400000">
                  <a:srgbClr val="000000">
                    <a:alpha val="65000"/>
                  </a:srgbClr>
                </a:inn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893252193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МПРС — копия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МПРС — копия</Template>
  <TotalTime>1</TotalTime>
  <Words>321</Words>
  <Application>Microsoft Office PowerPoint</Application>
  <PresentationFormat>Экран (4:3)</PresentationFormat>
  <Paragraphs>95</Paragraphs>
  <Slides>13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14" baseType="lpstr">
      <vt:lpstr>МПРС — копия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Владимир Михайлов</dc:creator>
  <cp:lastModifiedBy>Владимир Михайлов</cp:lastModifiedBy>
  <cp:revision>1</cp:revision>
  <dcterms:created xsi:type="dcterms:W3CDTF">2023-01-31T03:36:45Z</dcterms:created>
  <dcterms:modified xsi:type="dcterms:W3CDTF">2023-01-31T03:37:58Z</dcterms:modified>
</cp:coreProperties>
</file>