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5" r:id="rId4"/>
    <p:sldId id="260" r:id="rId5"/>
    <p:sldId id="261" r:id="rId6"/>
    <p:sldId id="290" r:id="rId7"/>
    <p:sldId id="262" r:id="rId8"/>
    <p:sldId id="263" r:id="rId9"/>
    <p:sldId id="264" r:id="rId10"/>
    <p:sldId id="265" r:id="rId11"/>
    <p:sldId id="266" r:id="rId12"/>
    <p:sldId id="276" r:id="rId13"/>
    <p:sldId id="277" r:id="rId14"/>
    <p:sldId id="279" r:id="rId15"/>
    <p:sldId id="280" r:id="rId16"/>
    <p:sldId id="281" r:id="rId17"/>
    <p:sldId id="282" r:id="rId18"/>
    <p:sldId id="304" r:id="rId19"/>
    <p:sldId id="298" r:id="rId20"/>
    <p:sldId id="285" r:id="rId21"/>
    <p:sldId id="271" r:id="rId22"/>
    <p:sldId id="286" r:id="rId23"/>
    <p:sldId id="288" r:id="rId24"/>
    <p:sldId id="289" r:id="rId25"/>
    <p:sldId id="294" r:id="rId26"/>
    <p:sldId id="299" r:id="rId27"/>
    <p:sldId id="300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FF99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9" autoAdjust="0"/>
    <p:restoredTop sz="94660"/>
  </p:normalViewPr>
  <p:slideViewPr>
    <p:cSldViewPr>
      <p:cViewPr>
        <p:scale>
          <a:sx n="87" d="100"/>
          <a:sy n="87" d="100"/>
        </p:scale>
        <p:origin x="-14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20485-2CE5-4BB9-9A97-CB938A5DB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944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9D7AB-1B4C-4403-AE32-B9E54F829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168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BBAA2-24CE-421B-A0F1-9442BD7BA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31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40186-3BA6-424B-B563-1DB00F383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82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B97F0-1469-47BE-84AF-D6C075DF3E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07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483F1-8E34-4B4A-8A0A-B9EC199FD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618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1750A-9230-4F97-9453-B0EFCACBF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2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8A940-A4DE-4903-85D8-EB6268386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25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A45C7-6AD4-4BC3-BF55-23BA9AAB0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955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1756F-F930-41A6-A182-F580CBCC8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96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FD0BA-AA35-4D65-9E95-89488AAD5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018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99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717EF6CE-4E85-4B9C-A983-55E4955FF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other_002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11531" cy="684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>
            <a:off x="539552" y="188640"/>
            <a:ext cx="8208714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Я   живу в России</a:t>
            </a:r>
            <a:endParaRPr lang="ru-RU" dirty="0">
              <a:solidFill>
                <a:srgbClr val="FF0000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3562350" y="5373688"/>
            <a:ext cx="55721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dirty="0"/>
              <a:t> </a:t>
            </a:r>
            <a:r>
              <a:rPr lang="ru-RU" sz="1600" dirty="0">
                <a:solidFill>
                  <a:schemeClr val="bg1"/>
                </a:solidFill>
                <a:latin typeface="Monotype Corsiva" pitchFamily="66" charset="0"/>
              </a:rPr>
              <a:t>Подготовила: 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муз. рук. СЕМЕНОВА М.В.</a:t>
            </a:r>
            <a:endParaRPr lang="ru-RU" sz="16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 eaLnBrk="1" hangingPunct="1"/>
            <a:endParaRPr lang="ru-RU" sz="16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 eaLnBrk="1" hangingPunct="1"/>
            <a:endParaRPr lang="ru-RU" sz="16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 eaLnBrk="1" hangingPunct="1"/>
            <a:endParaRPr lang="ru-RU" sz="1600" dirty="0">
              <a:solidFill>
                <a:schemeClr val="bg1"/>
              </a:solidFill>
              <a:latin typeface="Monotype Corsiva" pitchFamily="66" charset="0"/>
            </a:endParaRPr>
          </a:p>
          <a:p>
            <a:pPr eaLnBrk="1" hangingPunct="1"/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Г. Краснотурьинск, 2020 г.</a:t>
            </a:r>
            <a:endParaRPr lang="ru-RU" sz="16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Ростов Кафедральный собор рождества Пресвятой Богородиц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936625"/>
            <a:ext cx="63373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323850" y="333375"/>
            <a:ext cx="1784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i="1">
                <a:solidFill>
                  <a:srgbClr val="FF0000"/>
                </a:solidFill>
              </a:rPr>
              <a:t>Ростов</a:t>
            </a: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0" y="6165850"/>
            <a:ext cx="8967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solidFill>
                  <a:schemeClr val="accent2"/>
                </a:solidFill>
              </a:rPr>
              <a:t>Кафедральный собор рождества Пресвятой Богородицы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1116013" y="5876925"/>
            <a:ext cx="7632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solidFill>
                  <a:schemeClr val="accent2"/>
                </a:solidFill>
              </a:rPr>
              <a:t>На широкой Волге               Башенки резные,</a:t>
            </a:r>
          </a:p>
          <a:p>
            <a:pPr eaLnBrk="1" hangingPunct="1"/>
            <a:r>
              <a:rPr lang="ru-RU">
                <a:solidFill>
                  <a:schemeClr val="accent2"/>
                </a:solidFill>
              </a:rPr>
              <a:t>Тверь и Кострома,               Чудо- терема. </a:t>
            </a:r>
          </a:p>
        </p:txBody>
      </p:sp>
      <p:pic>
        <p:nvPicPr>
          <p:cNvPr id="12291" name="Picture 5" descr="Твер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4392612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2195513" y="188913"/>
            <a:ext cx="13922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i="1">
                <a:solidFill>
                  <a:srgbClr val="FF0000"/>
                </a:solidFill>
              </a:rPr>
              <a:t>Тверь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4787900" y="188913"/>
            <a:ext cx="22891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i="1">
                <a:solidFill>
                  <a:srgbClr val="FF0000"/>
                </a:solidFill>
              </a:rPr>
              <a:t>Кострома</a:t>
            </a:r>
          </a:p>
        </p:txBody>
      </p:sp>
      <p:pic>
        <p:nvPicPr>
          <p:cNvPr id="12294" name="Picture 8" descr="Кострома Церковь Воскресения на Дебр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47875"/>
            <a:ext cx="4059237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58750" y="107950"/>
            <a:ext cx="4298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i="1">
                <a:solidFill>
                  <a:srgbClr val="FF0000"/>
                </a:solidFill>
              </a:rPr>
              <a:t>В степной станице</a:t>
            </a: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1403350" y="4940300"/>
            <a:ext cx="714851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solidFill>
                  <a:schemeClr val="accent2"/>
                </a:solidFill>
              </a:rPr>
              <a:t>В стороне степной                 Песни нам поют,</a:t>
            </a:r>
          </a:p>
          <a:p>
            <a:pPr eaLnBrk="1" hangingPunct="1"/>
            <a:r>
              <a:rPr lang="ru-RU">
                <a:solidFill>
                  <a:schemeClr val="accent2"/>
                </a:solidFill>
              </a:rPr>
              <a:t>Землю сушит зной.                Молока дают. </a:t>
            </a:r>
          </a:p>
          <a:p>
            <a:pPr eaLnBrk="1" hangingPunct="1"/>
            <a:r>
              <a:rPr lang="ru-RU">
                <a:solidFill>
                  <a:schemeClr val="accent2"/>
                </a:solidFill>
              </a:rPr>
              <a:t>Здесь растят коней,</a:t>
            </a:r>
          </a:p>
          <a:p>
            <a:pPr eaLnBrk="1" hangingPunct="1"/>
            <a:r>
              <a:rPr lang="ru-RU">
                <a:solidFill>
                  <a:schemeClr val="accent2"/>
                </a:solidFill>
              </a:rPr>
              <a:t>Как растят детей:</a:t>
            </a:r>
          </a:p>
          <a:p>
            <a:pPr eaLnBrk="1" hangingPunct="1"/>
            <a:endParaRPr lang="ru-RU">
              <a:solidFill>
                <a:schemeClr val="accent2"/>
              </a:solidFill>
            </a:endParaRPr>
          </a:p>
        </p:txBody>
      </p:sp>
      <p:pic>
        <p:nvPicPr>
          <p:cNvPr id="13316" name="Picture 11" descr="семь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765175"/>
            <a:ext cx="5975350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642938"/>
            <a:ext cx="6310312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58750" y="250825"/>
            <a:ext cx="3503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i="1">
                <a:solidFill>
                  <a:srgbClr val="FF0000"/>
                </a:solidFill>
              </a:rPr>
              <a:t>Уральские горы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4911725" y="3592513"/>
            <a:ext cx="37211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solidFill>
                  <a:schemeClr val="accent2"/>
                </a:solidFill>
              </a:rPr>
              <a:t>Уральские горы</a:t>
            </a:r>
          </a:p>
          <a:p>
            <a:pPr eaLnBrk="1" hangingPunct="1"/>
            <a:r>
              <a:rPr lang="ru-RU">
                <a:solidFill>
                  <a:schemeClr val="accent2"/>
                </a:solidFill>
              </a:rPr>
              <a:t>По каменным плитам</a:t>
            </a:r>
          </a:p>
          <a:p>
            <a:pPr eaLnBrk="1" hangingPunct="1"/>
            <a:r>
              <a:rPr lang="ru-RU">
                <a:solidFill>
                  <a:schemeClr val="accent2"/>
                </a:solidFill>
              </a:rPr>
              <a:t>Ведут за собой нас</a:t>
            </a:r>
          </a:p>
          <a:p>
            <a:pPr eaLnBrk="1" hangingPunct="1"/>
            <a:r>
              <a:rPr lang="ru-RU">
                <a:solidFill>
                  <a:schemeClr val="accent2"/>
                </a:solidFill>
              </a:rPr>
              <a:t>В страну малахита.</a:t>
            </a:r>
          </a:p>
          <a:p>
            <a:pPr eaLnBrk="1" hangingPunct="1"/>
            <a:r>
              <a:rPr lang="ru-RU">
                <a:solidFill>
                  <a:schemeClr val="accent2"/>
                </a:solidFill>
              </a:rPr>
              <a:t>В страну, где не счесть</a:t>
            </a:r>
          </a:p>
          <a:p>
            <a:pPr eaLnBrk="1" hangingPunct="1"/>
            <a:r>
              <a:rPr lang="ru-RU">
                <a:solidFill>
                  <a:schemeClr val="accent2"/>
                </a:solidFill>
              </a:rPr>
              <a:t>Драгоценных камней,</a:t>
            </a:r>
          </a:p>
          <a:p>
            <a:pPr eaLnBrk="1" hangingPunct="1"/>
            <a:r>
              <a:rPr lang="ru-RU">
                <a:solidFill>
                  <a:schemeClr val="accent2"/>
                </a:solidFill>
              </a:rPr>
              <a:t>В страну работящих</a:t>
            </a:r>
          </a:p>
          <a:p>
            <a:pPr eaLnBrk="1" hangingPunct="1"/>
            <a:r>
              <a:rPr lang="ru-RU">
                <a:solidFill>
                  <a:schemeClr val="accent2"/>
                </a:solidFill>
              </a:rPr>
              <a:t>И добрых людей.</a:t>
            </a:r>
          </a:p>
        </p:txBody>
      </p:sp>
      <p:pic>
        <p:nvPicPr>
          <p:cNvPr id="14340" name="Picture 6" descr="урал горы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434657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303213" y="250825"/>
            <a:ext cx="1354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i="1">
                <a:solidFill>
                  <a:srgbClr val="FF0000"/>
                </a:solidFill>
              </a:rPr>
              <a:t>Тайга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2195513" y="4941888"/>
            <a:ext cx="388778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solidFill>
                  <a:schemeClr val="accent2"/>
                </a:solidFill>
              </a:rPr>
              <a:t>Кедры, пихты, сосняки.</a:t>
            </a:r>
          </a:p>
          <a:p>
            <a:pPr eaLnBrk="1" hangingPunct="1"/>
            <a:r>
              <a:rPr lang="ru-RU">
                <a:solidFill>
                  <a:schemeClr val="accent2"/>
                </a:solidFill>
              </a:rPr>
              <a:t>Лось рогатый у реки.</a:t>
            </a:r>
          </a:p>
          <a:p>
            <a:pPr eaLnBrk="1" hangingPunct="1"/>
            <a:r>
              <a:rPr lang="ru-RU">
                <a:solidFill>
                  <a:schemeClr val="accent2"/>
                </a:solidFill>
              </a:rPr>
              <a:t>Куропатка бьёт крылом,</a:t>
            </a:r>
          </a:p>
          <a:p>
            <a:pPr eaLnBrk="1" hangingPunct="1"/>
            <a:r>
              <a:rPr lang="ru-RU">
                <a:solidFill>
                  <a:schemeClr val="accent2"/>
                </a:solidFill>
              </a:rPr>
              <a:t>По реке плывёт паром.</a:t>
            </a:r>
          </a:p>
        </p:txBody>
      </p:sp>
      <p:pic>
        <p:nvPicPr>
          <p:cNvPr id="15364" name="Picture 6" descr="тай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81075"/>
            <a:ext cx="5208587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447675" y="250825"/>
            <a:ext cx="2986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i="1">
                <a:solidFill>
                  <a:srgbClr val="FF0000"/>
                </a:solidFill>
              </a:rPr>
              <a:t>Озеро Байкал</a:t>
            </a:r>
          </a:p>
        </p:txBody>
      </p:sp>
      <p:pic>
        <p:nvPicPr>
          <p:cNvPr id="16387" name="Picture 5" descr="Байк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836613"/>
            <a:ext cx="7246938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2195513" y="5157788"/>
            <a:ext cx="4800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solidFill>
                  <a:schemeClr val="accent2"/>
                </a:solidFill>
              </a:rPr>
              <a:t>Есть в тайге сибирской нашей</a:t>
            </a:r>
          </a:p>
          <a:p>
            <a:pPr eaLnBrk="1" hangingPunct="1"/>
            <a:r>
              <a:rPr lang="ru-RU">
                <a:solidFill>
                  <a:schemeClr val="accent2"/>
                </a:solidFill>
              </a:rPr>
              <a:t>Больше моря чудо-чаша.</a:t>
            </a:r>
          </a:p>
          <a:p>
            <a:pPr eaLnBrk="1" hangingPunct="1"/>
            <a:r>
              <a:rPr lang="ru-RU">
                <a:solidFill>
                  <a:schemeClr val="accent2"/>
                </a:solidFill>
              </a:rPr>
              <a:t>Это – озеро Байкал</a:t>
            </a:r>
          </a:p>
          <a:p>
            <a:pPr eaLnBrk="1" hangingPunct="1"/>
            <a:r>
              <a:rPr lang="ru-RU">
                <a:solidFill>
                  <a:schemeClr val="accent2"/>
                </a:solidFill>
              </a:rPr>
              <a:t>В окруженье диких скал.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447675" y="34925"/>
            <a:ext cx="452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i="1">
                <a:solidFill>
                  <a:srgbClr val="FF0000"/>
                </a:solidFill>
              </a:rPr>
              <a:t>На Дальнем Востоке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20663" y="5084763"/>
            <a:ext cx="416083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solidFill>
                  <a:schemeClr val="accent2"/>
                </a:solidFill>
              </a:rPr>
              <a:t>Тигры –жители Уссури-</a:t>
            </a:r>
          </a:p>
          <a:p>
            <a:pPr eaLnBrk="1" hangingPunct="1"/>
            <a:r>
              <a:rPr lang="ru-RU">
                <a:solidFill>
                  <a:schemeClr val="accent2"/>
                </a:solidFill>
              </a:rPr>
              <a:t>В полосатой ходят шкуре.</a:t>
            </a:r>
          </a:p>
          <a:p>
            <a:pPr eaLnBrk="1" hangingPunct="1"/>
            <a:r>
              <a:rPr lang="ru-RU">
                <a:solidFill>
                  <a:schemeClr val="accent2"/>
                </a:solidFill>
              </a:rPr>
              <a:t>Это очень редкий вид</a:t>
            </a:r>
          </a:p>
          <a:p>
            <a:pPr eaLnBrk="1" hangingPunct="1"/>
            <a:r>
              <a:rPr lang="ru-RU">
                <a:solidFill>
                  <a:schemeClr val="accent2"/>
                </a:solidFill>
              </a:rPr>
              <a:t>И красив, и знаменит.</a:t>
            </a:r>
          </a:p>
        </p:txBody>
      </p:sp>
      <p:pic>
        <p:nvPicPr>
          <p:cNvPr id="17412" name="Picture 8" descr="уссу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96975"/>
            <a:ext cx="508793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03213" y="107950"/>
            <a:ext cx="2959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i="1">
                <a:solidFill>
                  <a:srgbClr val="FF0000"/>
                </a:solidFill>
              </a:rPr>
              <a:t>На  Камчатке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395288" y="5805488"/>
            <a:ext cx="85899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solidFill>
                  <a:schemeClr val="accent2"/>
                </a:solidFill>
              </a:rPr>
              <a:t>Вдали вулкан дымится.              Здесь Родины граница,</a:t>
            </a:r>
          </a:p>
          <a:p>
            <a:pPr eaLnBrk="1" hangingPunct="1"/>
            <a:r>
              <a:rPr lang="ru-RU">
                <a:solidFill>
                  <a:schemeClr val="accent2"/>
                </a:solidFill>
              </a:rPr>
              <a:t>Над сопками туман.                     Здесь Тихий океан.</a:t>
            </a:r>
          </a:p>
        </p:txBody>
      </p:sp>
      <p:pic>
        <p:nvPicPr>
          <p:cNvPr id="18436" name="Picture 9" descr="Извержение Ключевского вулкана. Небесное плам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341438"/>
            <a:ext cx="42481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1" descr="433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9138"/>
            <a:ext cx="4484688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263" y="1600200"/>
            <a:ext cx="3538537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Еще у нашей Родины есть другие символы, по которым ее узнают во всем мире.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" name="Picture 1" descr="C:\Users\Юлия\Desktop\xocfhcbgf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15888"/>
            <a:ext cx="4643438" cy="633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z="3000" smtClean="0">
                <a:solidFill>
                  <a:srgbClr val="FF0000"/>
                </a:solidFill>
                <a:latin typeface="Bookman Old Style" pitchFamily="18" charset="0"/>
              </a:rPr>
              <a:t>Народно-прикладное творчество России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000" dirty="0" smtClean="0">
                <a:solidFill>
                  <a:srgbClr val="6600FF"/>
                </a:solidFill>
              </a:rPr>
              <a:t>Скачут коклюшки:</a:t>
            </a:r>
          </a:p>
          <a:p>
            <a:pPr marL="0" indent="0">
              <a:buFontTx/>
              <a:buNone/>
              <a:defRPr/>
            </a:pPr>
            <a:r>
              <a:rPr lang="ru-RU" sz="2000" dirty="0" smtClean="0">
                <a:solidFill>
                  <a:srgbClr val="6600FF"/>
                </a:solidFill>
              </a:rPr>
              <a:t>Стук-стук-стук!</a:t>
            </a:r>
          </a:p>
          <a:p>
            <a:pPr marL="0" indent="0">
              <a:buFontTx/>
              <a:buNone/>
              <a:defRPr/>
            </a:pPr>
            <a:r>
              <a:rPr lang="ru-RU" sz="2000" dirty="0" smtClean="0">
                <a:solidFill>
                  <a:srgbClr val="6600FF"/>
                </a:solidFill>
              </a:rPr>
              <a:t>Платочек появился вдруг,</a:t>
            </a:r>
          </a:p>
          <a:p>
            <a:pPr marL="0" indent="0">
              <a:buFontTx/>
              <a:buNone/>
              <a:defRPr/>
            </a:pPr>
            <a:r>
              <a:rPr lang="ru-RU" sz="2000" dirty="0" smtClean="0">
                <a:solidFill>
                  <a:srgbClr val="6600FF"/>
                </a:solidFill>
              </a:rPr>
              <a:t>И воротник из белой нити</a:t>
            </a:r>
          </a:p>
          <a:p>
            <a:pPr marL="0" indent="0">
              <a:buFontTx/>
              <a:buNone/>
              <a:defRPr/>
            </a:pPr>
            <a:r>
              <a:rPr lang="ru-RU" sz="2000" dirty="0" smtClean="0">
                <a:solidFill>
                  <a:srgbClr val="6600FF"/>
                </a:solidFill>
              </a:rPr>
              <a:t>Прекрасно выполнен взгляните!</a:t>
            </a:r>
          </a:p>
          <a:p>
            <a:pPr marL="0" indent="0">
              <a:buFontTx/>
              <a:buNone/>
              <a:defRPr/>
            </a:pPr>
            <a:r>
              <a:rPr lang="ru-RU" sz="2000" dirty="0" smtClean="0">
                <a:solidFill>
                  <a:srgbClr val="6600FF"/>
                </a:solidFill>
              </a:rPr>
              <a:t>( Вологодские кружева.</a:t>
            </a:r>
          </a:p>
          <a:p>
            <a:pPr>
              <a:defRPr/>
            </a:pPr>
            <a:endParaRPr lang="ru-RU" sz="2000" dirty="0"/>
          </a:p>
        </p:txBody>
      </p:sp>
      <p:pic>
        <p:nvPicPr>
          <p:cNvPr id="20484" name="Picture 6" descr="https://kak2z.ru/my_img/img/2015/12/03/5a6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341438"/>
            <a:ext cx="395605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photo11913371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5900"/>
            <a:ext cx="3933825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24300" y="115888"/>
            <a:ext cx="448151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solidFill>
                  <a:srgbClr val="FF0000"/>
                </a:solidFill>
              </a:rPr>
              <a:t>Что мы Родиной зовём? Дом, где мы с тобой живём, И берёзки, вдоль которых</a:t>
            </a:r>
          </a:p>
          <a:p>
            <a:pPr eaLnBrk="1" hangingPunct="1"/>
            <a:r>
              <a:rPr lang="ru-RU">
                <a:solidFill>
                  <a:srgbClr val="FF0000"/>
                </a:solidFill>
              </a:rPr>
              <a:t>  Рядом с мамой мы идём.</a:t>
            </a:r>
          </a:p>
          <a:p>
            <a:pPr eaLnBrk="1" hangingPunct="1"/>
            <a:r>
              <a:rPr lang="ru-RU">
                <a:solidFill>
                  <a:schemeClr val="accent2"/>
                </a:solidFill>
              </a:rPr>
              <a:t>                                             </a:t>
            </a:r>
          </a:p>
        </p:txBody>
      </p:sp>
      <p:sp>
        <p:nvSpPr>
          <p:cNvPr id="3076" name="Прямоугольник 1"/>
          <p:cNvSpPr>
            <a:spLocks noChangeArrowheads="1"/>
          </p:cNvSpPr>
          <p:nvPr/>
        </p:nvSpPr>
        <p:spPr bwMode="auto">
          <a:xfrm>
            <a:off x="4373563" y="2055813"/>
            <a:ext cx="40322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Что мы Родиной зовём? Поле с тонким колоском,      Наши праздники и песни,</a:t>
            </a:r>
          </a:p>
          <a:p>
            <a:r>
              <a:rPr lang="ru-RU">
                <a:solidFill>
                  <a:srgbClr val="FF0000"/>
                </a:solidFill>
              </a:rPr>
              <a:t>Тёплый вечер за окном.</a:t>
            </a:r>
          </a:p>
          <a:p>
            <a:endParaRPr lang="ru-RU">
              <a:solidFill>
                <a:schemeClr val="accent2"/>
              </a:solidFill>
            </a:endParaRPr>
          </a:p>
          <a:p>
            <a:endParaRPr lang="ru-RU"/>
          </a:p>
        </p:txBody>
      </p:sp>
      <p:sp>
        <p:nvSpPr>
          <p:cNvPr id="3077" name="Прямоугольник 2"/>
          <p:cNvSpPr>
            <a:spLocks noChangeArrowheads="1"/>
          </p:cNvSpPr>
          <p:nvPr/>
        </p:nvSpPr>
        <p:spPr bwMode="auto">
          <a:xfrm>
            <a:off x="3937000" y="4652963"/>
            <a:ext cx="4572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Что мы Родиной зовём? Всё, что в сердце бережём,         И под небом синим-синим</a:t>
            </a:r>
          </a:p>
          <a:p>
            <a:r>
              <a:rPr lang="ru-RU">
                <a:solidFill>
                  <a:srgbClr val="FF0000"/>
                </a:solidFill>
              </a:rPr>
              <a:t>Флаг России над Кремлём.</a:t>
            </a:r>
          </a:p>
          <a:p>
            <a:endParaRPr lang="ru-RU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4787900" y="26035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sz="3200" i="1">
              <a:solidFill>
                <a:srgbClr val="FF0000"/>
              </a:solidFill>
            </a:endParaRP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323850" y="260350"/>
            <a:ext cx="14525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i="1">
                <a:solidFill>
                  <a:srgbClr val="FF0000"/>
                </a:solidFill>
              </a:rPr>
              <a:t>Гжель</a:t>
            </a:r>
          </a:p>
        </p:txBody>
      </p:sp>
      <p:pic>
        <p:nvPicPr>
          <p:cNvPr id="21508" name="Picture 13" descr="чайн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4148137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Прямоугольник 1"/>
          <p:cNvSpPr>
            <a:spLocks noChangeArrowheads="1"/>
          </p:cNvSpPr>
          <p:nvPr/>
        </p:nvSpPr>
        <p:spPr bwMode="auto">
          <a:xfrm>
            <a:off x="4572000" y="1628775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Снежно – белая посуда, расскажи-ка: ты откуда?</a:t>
            </a:r>
          </a:p>
          <a:p>
            <a:pPr algn="ctr"/>
            <a:r>
              <a:rPr lang="ru-RU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Видно, с севера пришла и цветами расцвела:</a:t>
            </a:r>
          </a:p>
          <a:p>
            <a:pPr algn="ctr"/>
            <a:r>
              <a:rPr lang="ru-RU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Голубыми, синими, нежными, красивыми.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4500563" y="274638"/>
            <a:ext cx="39258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>
                <a:solidFill>
                  <a:srgbClr val="FF0000"/>
                </a:solidFill>
              </a:rPr>
              <a:t>Тульский самовар</a:t>
            </a:r>
          </a:p>
        </p:txBody>
      </p:sp>
      <p:pic>
        <p:nvPicPr>
          <p:cNvPr id="22531" name="Picture 7" descr="fcd34331372b87e6f010bef2cb31d8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50863"/>
            <a:ext cx="3779837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Прямоугольник 1"/>
          <p:cNvSpPr>
            <a:spLocks noChangeArrowheads="1"/>
          </p:cNvSpPr>
          <p:nvPr/>
        </p:nvSpPr>
        <p:spPr bwMode="auto">
          <a:xfrm>
            <a:off x="4572000" y="1674813"/>
            <a:ext cx="4572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</a:rPr>
              <a:t>И шипит, и кряхтит</a:t>
            </a:r>
            <a:br>
              <a:rPr lang="ru-RU">
                <a:solidFill>
                  <a:srgbClr val="C00000"/>
                </a:solidFill>
              </a:rPr>
            </a:br>
            <a:r>
              <a:rPr lang="ru-RU">
                <a:solidFill>
                  <a:srgbClr val="C00000"/>
                </a:solidFill>
              </a:rPr>
              <a:t>Воду быстро кипятит,</a:t>
            </a:r>
            <a:br>
              <a:rPr lang="ru-RU">
                <a:solidFill>
                  <a:srgbClr val="C00000"/>
                </a:solidFill>
              </a:rPr>
            </a:br>
            <a:r>
              <a:rPr lang="ru-RU">
                <a:solidFill>
                  <a:srgbClr val="C00000"/>
                </a:solidFill>
              </a:rPr>
              <a:t>Он наелся угольков,</a:t>
            </a:r>
            <a:br>
              <a:rPr lang="ru-RU">
                <a:solidFill>
                  <a:srgbClr val="C00000"/>
                </a:solidFill>
              </a:rPr>
            </a:br>
            <a:r>
              <a:rPr lang="ru-RU">
                <a:solidFill>
                  <a:srgbClr val="C00000"/>
                </a:solidFill>
              </a:rPr>
              <a:t>Вот для нас и чай готов.</a:t>
            </a:r>
            <a:br>
              <a:rPr lang="ru-RU">
                <a:solidFill>
                  <a:srgbClr val="C00000"/>
                </a:solidFill>
              </a:rPr>
            </a:br>
            <a:r>
              <a:rPr lang="ru-RU">
                <a:solidFill>
                  <a:srgbClr val="C00000"/>
                </a:solidFill>
              </a:rPr>
              <a:t>Кран на брюхе открывает,</a:t>
            </a:r>
            <a:br>
              <a:rPr lang="ru-RU">
                <a:solidFill>
                  <a:srgbClr val="C00000"/>
                </a:solidFill>
              </a:rPr>
            </a:br>
            <a:r>
              <a:rPr lang="ru-RU">
                <a:solidFill>
                  <a:srgbClr val="C00000"/>
                </a:solidFill>
              </a:rPr>
              <a:t>Кипяточек разливает.</a:t>
            </a:r>
            <a:br>
              <a:rPr lang="ru-RU">
                <a:solidFill>
                  <a:srgbClr val="C00000"/>
                </a:solidFill>
              </a:rPr>
            </a:br>
            <a:r>
              <a:rPr lang="ru-RU">
                <a:solidFill>
                  <a:srgbClr val="C00000"/>
                </a:solidFill>
              </a:rPr>
              <a:t>(Самовар)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447675" y="250825"/>
            <a:ext cx="19542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i="1">
                <a:solidFill>
                  <a:srgbClr val="FF0000"/>
                </a:solidFill>
              </a:rPr>
              <a:t>Хохлома</a:t>
            </a:r>
          </a:p>
        </p:txBody>
      </p:sp>
      <p:pic>
        <p:nvPicPr>
          <p:cNvPr id="23555" name="Picture 7" descr="http://www.posuda-ovatsia.ru/images/cms/data/hohloma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4895850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Прямоугольник 1"/>
          <p:cNvSpPr>
            <a:spLocks noChangeArrowheads="1"/>
          </p:cNvSpPr>
          <p:nvPr/>
        </p:nvSpPr>
        <p:spPr bwMode="auto">
          <a:xfrm>
            <a:off x="5364163" y="1773238"/>
            <a:ext cx="341947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800">
                <a:solidFill>
                  <a:srgbClr val="FF0000"/>
                </a:solidFill>
              </a:rPr>
              <a:t>Ветка плавно изогнулась, и колечком завернулась. </a:t>
            </a:r>
          </a:p>
          <a:p>
            <a:r>
              <a:rPr lang="ru-RU" sz="1800">
                <a:solidFill>
                  <a:srgbClr val="FF0000"/>
                </a:solidFill>
              </a:rPr>
              <a:t>Рядом с листиком трёхпалым, земляника цветом алым.</a:t>
            </a:r>
          </a:p>
          <a:p>
            <a:r>
              <a:rPr lang="ru-RU" sz="1800">
                <a:solidFill>
                  <a:srgbClr val="FF0000"/>
                </a:solidFill>
              </a:rPr>
              <a:t>Засияла, поднялась, сладким соком налилась.</a:t>
            </a:r>
          </a:p>
          <a:p>
            <a:r>
              <a:rPr lang="ru-RU" sz="1800">
                <a:solidFill>
                  <a:srgbClr val="FF0000"/>
                </a:solidFill>
              </a:rPr>
              <a:t>А трава, как бахрома. Что же это?…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03213" y="179388"/>
            <a:ext cx="45672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i="1">
                <a:solidFill>
                  <a:srgbClr val="FF0000"/>
                </a:solidFill>
              </a:rPr>
              <a:t>Дымковская игрушка</a:t>
            </a:r>
          </a:p>
        </p:txBody>
      </p:sp>
      <p:pic>
        <p:nvPicPr>
          <p:cNvPr id="24579" name="Picture 6" descr="Дымковская игруш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792163"/>
            <a:ext cx="4038600" cy="510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Прямоугольник 1"/>
          <p:cNvSpPr>
            <a:spLocks noChangeArrowheads="1"/>
          </p:cNvSpPr>
          <p:nvPr/>
        </p:nvSpPr>
        <p:spPr bwMode="auto">
          <a:xfrm>
            <a:off x="5003800" y="1484313"/>
            <a:ext cx="45720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800">
                <a:solidFill>
                  <a:srgbClr val="C00000"/>
                </a:solidFill>
              </a:rPr>
              <a:t>Веселая белая глина,</a:t>
            </a:r>
          </a:p>
          <a:p>
            <a:r>
              <a:rPr lang="ru-RU" sz="1800">
                <a:solidFill>
                  <a:srgbClr val="C00000"/>
                </a:solidFill>
              </a:rPr>
              <a:t>Кружочки,полоски на ней.</a:t>
            </a:r>
          </a:p>
          <a:p>
            <a:r>
              <a:rPr lang="ru-RU" sz="1800">
                <a:solidFill>
                  <a:srgbClr val="C00000"/>
                </a:solidFill>
              </a:rPr>
              <a:t>Козлы и барашки смешные,</a:t>
            </a:r>
          </a:p>
          <a:p>
            <a:r>
              <a:rPr lang="ru-RU" sz="1800">
                <a:solidFill>
                  <a:srgbClr val="C00000"/>
                </a:solidFill>
              </a:rPr>
              <a:t>Табун разноцветных коней,</a:t>
            </a:r>
          </a:p>
          <a:p>
            <a:r>
              <a:rPr lang="ru-RU" sz="1800">
                <a:solidFill>
                  <a:srgbClr val="C00000"/>
                </a:solidFill>
              </a:rPr>
              <a:t>Кормилицы и водоноски,</a:t>
            </a:r>
          </a:p>
          <a:p>
            <a:r>
              <a:rPr lang="ru-RU" sz="1800">
                <a:solidFill>
                  <a:srgbClr val="C00000"/>
                </a:solidFill>
              </a:rPr>
              <a:t>И всадники,и ребятня,</a:t>
            </a:r>
          </a:p>
          <a:p>
            <a:r>
              <a:rPr lang="ru-RU" sz="1800">
                <a:solidFill>
                  <a:srgbClr val="C00000"/>
                </a:solidFill>
              </a:rPr>
              <a:t>Собачки,гусары,и рыбы.</a:t>
            </a:r>
          </a:p>
          <a:p>
            <a:r>
              <a:rPr lang="ru-RU" sz="1800">
                <a:solidFill>
                  <a:srgbClr val="C00000"/>
                </a:solidFill>
              </a:rPr>
              <a:t>А ну назови-ка меня!</a:t>
            </a:r>
          </a:p>
          <a:p>
            <a:r>
              <a:rPr lang="ru-RU" sz="1800">
                <a:solidFill>
                  <a:srgbClr val="C00000"/>
                </a:solidFill>
              </a:rPr>
              <a:t>(Дымка)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303213" y="323850"/>
            <a:ext cx="57038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i="1">
                <a:solidFill>
                  <a:srgbClr val="FF0000"/>
                </a:solidFill>
              </a:rPr>
              <a:t>Матрёшки Сергиев- Посад</a:t>
            </a:r>
          </a:p>
        </p:txBody>
      </p:sp>
      <p:pic>
        <p:nvPicPr>
          <p:cNvPr id="25603" name="Picture 7" descr=" Набор матрешек \&quot;Красная Шапочка\&quot;, арт.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85863"/>
            <a:ext cx="26638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Прямоугольник 1"/>
          <p:cNvSpPr>
            <a:spLocks noChangeArrowheads="1"/>
          </p:cNvSpPr>
          <p:nvPr/>
        </p:nvSpPr>
        <p:spPr bwMode="auto">
          <a:xfrm>
            <a:off x="3276600" y="1052513"/>
            <a:ext cx="4572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800">
                <a:solidFill>
                  <a:srgbClr val="C00000"/>
                </a:solidFill>
              </a:rPr>
              <a:t>Ростом разные подружки,</a:t>
            </a:r>
          </a:p>
          <a:p>
            <a:r>
              <a:rPr lang="ru-RU" sz="1800">
                <a:solidFill>
                  <a:srgbClr val="C00000"/>
                </a:solidFill>
              </a:rPr>
              <a:t>Все похожи друг на дружку.</a:t>
            </a:r>
          </a:p>
          <a:p>
            <a:r>
              <a:rPr lang="ru-RU" sz="1800">
                <a:solidFill>
                  <a:srgbClr val="C00000"/>
                </a:solidFill>
              </a:rPr>
              <a:t>Раз,два,три,четыре,пять..</a:t>
            </a:r>
          </a:p>
          <a:p>
            <a:r>
              <a:rPr lang="ru-RU" sz="1800">
                <a:solidFill>
                  <a:srgbClr val="C00000"/>
                </a:solidFill>
              </a:rPr>
              <a:t>Даже всех не сосчитать.</a:t>
            </a:r>
          </a:p>
          <a:p>
            <a:r>
              <a:rPr lang="ru-RU" sz="1800">
                <a:solidFill>
                  <a:srgbClr val="C00000"/>
                </a:solidFill>
              </a:rPr>
              <a:t>(Матрешки)</a:t>
            </a:r>
          </a:p>
        </p:txBody>
      </p:sp>
      <p:pic>
        <p:nvPicPr>
          <p:cNvPr id="25605" name="Picture 5" descr="Балалай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2276475"/>
            <a:ext cx="2747962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Прямоугольник 1"/>
          <p:cNvSpPr>
            <a:spLocks noChangeArrowheads="1"/>
          </p:cNvSpPr>
          <p:nvPr/>
        </p:nvSpPr>
        <p:spPr bwMode="auto">
          <a:xfrm>
            <a:off x="3652838" y="3198813"/>
            <a:ext cx="1838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i="1">
                <a:solidFill>
                  <a:srgbClr val="FF0000"/>
                </a:solidFill>
              </a:rPr>
              <a:t>Балалайки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6"/>
          <p:cNvSpPr txBox="1">
            <a:spLocks noChangeArrowheads="1"/>
          </p:cNvSpPr>
          <p:nvPr/>
        </p:nvSpPr>
        <p:spPr bwMode="auto">
          <a:xfrm>
            <a:off x="519113" y="107950"/>
            <a:ext cx="4381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i="1">
                <a:solidFill>
                  <a:srgbClr val="FF0000"/>
                </a:solidFill>
              </a:rPr>
              <a:t>Городецкая роспись</a:t>
            </a:r>
          </a:p>
        </p:txBody>
      </p:sp>
      <p:sp>
        <p:nvSpPr>
          <p:cNvPr id="26627" name="Прямоугольник 1"/>
          <p:cNvSpPr>
            <a:spLocks noChangeArrowheads="1"/>
          </p:cNvSpPr>
          <p:nvPr/>
        </p:nvSpPr>
        <p:spPr bwMode="auto">
          <a:xfrm>
            <a:off x="4900613" y="1412875"/>
            <a:ext cx="45720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</a:rPr>
              <a:t>Из липы доски сделаны,</a:t>
            </a:r>
          </a:p>
          <a:p>
            <a:r>
              <a:rPr lang="ru-RU" sz="2000">
                <a:solidFill>
                  <a:srgbClr val="C00000"/>
                </a:solidFill>
              </a:rPr>
              <a:t>И прялки, и лошадки</a:t>
            </a:r>
          </a:p>
          <a:p>
            <a:r>
              <a:rPr lang="ru-RU" sz="2000">
                <a:solidFill>
                  <a:srgbClr val="C00000"/>
                </a:solidFill>
              </a:rPr>
              <a:t>цветами разрисованы,</a:t>
            </a:r>
          </a:p>
          <a:p>
            <a:r>
              <a:rPr lang="ru-RU" sz="2000">
                <a:solidFill>
                  <a:srgbClr val="C00000"/>
                </a:solidFill>
              </a:rPr>
              <a:t>Как будто полушалки.</a:t>
            </a:r>
          </a:p>
          <a:p>
            <a:r>
              <a:rPr lang="ru-RU" sz="2000">
                <a:solidFill>
                  <a:srgbClr val="C00000"/>
                </a:solidFill>
              </a:rPr>
              <a:t>Там лихо скачут всадники,</a:t>
            </a:r>
          </a:p>
          <a:p>
            <a:r>
              <a:rPr lang="ru-RU" sz="2000">
                <a:solidFill>
                  <a:srgbClr val="C00000"/>
                </a:solidFill>
              </a:rPr>
              <a:t>жар-птицы ввысь летят.</a:t>
            </a:r>
          </a:p>
          <a:p>
            <a:r>
              <a:rPr lang="ru-RU" sz="2000">
                <a:solidFill>
                  <a:srgbClr val="C00000"/>
                </a:solidFill>
              </a:rPr>
              <a:t>И точки черно-белые</a:t>
            </a:r>
          </a:p>
          <a:p>
            <a:r>
              <a:rPr lang="ru-RU" sz="2000">
                <a:solidFill>
                  <a:srgbClr val="C00000"/>
                </a:solidFill>
              </a:rPr>
              <a:t>На солнышке блестят.</a:t>
            </a:r>
          </a:p>
          <a:p>
            <a:r>
              <a:rPr lang="ru-RU" sz="2000">
                <a:solidFill>
                  <a:srgbClr val="C00000"/>
                </a:solidFill>
              </a:rPr>
              <a:t>     </a:t>
            </a:r>
          </a:p>
          <a:p>
            <a:r>
              <a:rPr lang="ru-RU" sz="2000">
                <a:solidFill>
                  <a:srgbClr val="C00000"/>
                </a:solidFill>
              </a:rPr>
              <a:t>(  Городец )</a:t>
            </a:r>
          </a:p>
        </p:txBody>
      </p:sp>
      <p:pic>
        <p:nvPicPr>
          <p:cNvPr id="26628" name="Picture 9" descr="https://photo.7ya.ru/phpvb/2011/8/22/tn13140206369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963613"/>
            <a:ext cx="4175125" cy="497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179388" y="260350"/>
            <a:ext cx="86407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/>
          </a:p>
        </p:txBody>
      </p:sp>
      <p:pic>
        <p:nvPicPr>
          <p:cNvPr id="27651" name="Picture 2" descr="https://ds03.infourok.ru/uploads/ex/1154/0001364b-63e550c6/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115888"/>
            <a:ext cx="7424737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Прямоугольник 2"/>
          <p:cNvSpPr>
            <a:spLocks noChangeArrowheads="1"/>
          </p:cNvSpPr>
          <p:nvPr/>
        </p:nvSpPr>
        <p:spPr bwMode="auto">
          <a:xfrm>
            <a:off x="190500" y="5084763"/>
            <a:ext cx="88122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600"/>
              <a:t>Среди народов населяющих Россию, есть и такие народы, численность которых не превышает нескольких сотен человек. К примеру, орочами себя считают всего 596 человек, алеутов в нашей стране 482 человека, а русинов 225 человек.</a:t>
            </a:r>
          </a:p>
          <a:p>
            <a:pPr algn="just"/>
            <a:r>
              <a:rPr lang="ru-RU" sz="1600"/>
              <a:t>Есть в России и такие народы, которые представлены одним человеком. К ним относятся греки-урумы и юги.</a:t>
            </a:r>
          </a:p>
        </p:txBody>
      </p:sp>
      <p:sp>
        <p:nvSpPr>
          <p:cNvPr id="27653" name="Прямоугольник 5"/>
          <p:cNvSpPr>
            <a:spLocks noChangeArrowheads="1"/>
          </p:cNvSpPr>
          <p:nvPr/>
        </p:nvSpPr>
        <p:spPr bwMode="auto">
          <a:xfrm>
            <a:off x="258763" y="4652963"/>
            <a:ext cx="8280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600"/>
              <a:t>На территории России проживает более 180 народов.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323850" y="36513"/>
            <a:ext cx="86407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2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Европейская часть России: </a:t>
            </a:r>
            <a:r>
              <a:rPr lang="ru-RU" altLang="ru-RU"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русские, карелы, марийцы, мордва, удмурты, коми, татары, чуваши, башкиры, украинцы, белорусы, калмыки и другие.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2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Северный Кавказ: </a:t>
            </a:r>
            <a:r>
              <a:rPr lang="ru-RU" altLang="ru-RU"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кабардинцы, черкесы, карачаевцы, балкарцы, осетины, ингуши, чеченцы, аварцы, русские и другие.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2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Сибирь и Дальний Восток</a:t>
            </a:r>
            <a:r>
              <a:rPr lang="ru-RU" altLang="ru-RU"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ханты, манси, алтайцы, тувинцы,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буряты, якуты, эвенки, нанайцы, русские и другие.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2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Крайний Север: </a:t>
            </a:r>
            <a:r>
              <a:rPr lang="ru-RU" altLang="ru-RU"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ненцы, чукчи, русские и другие.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3167062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 flipH="1">
            <a:off x="474663" y="3184525"/>
            <a:ext cx="847725" cy="247650"/>
          </a:xfrm>
          <a:prstGeom prst="rect">
            <a:avLst/>
          </a:prstGeom>
          <a:solidFill>
            <a:schemeClr val="bg1"/>
          </a:solidFill>
          <a:ln w="9360" cap="sq">
            <a:solidFill>
              <a:srgbClr val="0070C0"/>
            </a:solidFill>
            <a:miter lim="800000"/>
            <a:headEnd/>
            <a:tailEnd/>
          </a:ln>
          <a:effectLst>
            <a:outerShdw dist="74769" dir="938535" algn="ctr" rotWithShape="0">
              <a:srgbClr val="000000">
                <a:alpha val="38033"/>
              </a:srgbClr>
            </a:outerShdw>
          </a:effec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русские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557338"/>
            <a:ext cx="3132138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 flipH="1">
            <a:off x="3419475" y="3389313"/>
            <a:ext cx="881063" cy="249237"/>
          </a:xfrm>
          <a:prstGeom prst="rect">
            <a:avLst/>
          </a:prstGeom>
          <a:solidFill>
            <a:schemeClr val="bg1"/>
          </a:solidFill>
          <a:ln w="9360" cap="sq">
            <a:solidFill>
              <a:srgbClr val="0070C0"/>
            </a:solidFill>
            <a:miter lim="800000"/>
            <a:headEnd/>
            <a:tailEnd/>
          </a:ln>
          <a:effectLst>
            <a:outerShdw dist="74769" dir="938535" algn="ctr" rotWithShape="0">
              <a:srgbClr val="000000">
                <a:alpha val="38033"/>
              </a:srgbClr>
            </a:outerShdw>
          </a:effec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удмурты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1341438"/>
            <a:ext cx="2787650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 flipH="1">
            <a:off x="8220075" y="3128963"/>
            <a:ext cx="720725" cy="249237"/>
          </a:xfrm>
          <a:prstGeom prst="rect">
            <a:avLst/>
          </a:prstGeom>
          <a:solidFill>
            <a:schemeClr val="bg1"/>
          </a:solidFill>
          <a:ln w="9360" cap="sq">
            <a:solidFill>
              <a:srgbClr val="0070C0"/>
            </a:solidFill>
            <a:miter lim="800000"/>
            <a:headEnd/>
            <a:tailEnd/>
          </a:ln>
          <a:effectLst>
            <a:outerShdw dist="74769" dir="938535" algn="ctr" rotWithShape="0">
              <a:srgbClr val="000000">
                <a:alpha val="38033"/>
              </a:srgbClr>
            </a:outerShdw>
          </a:effec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коми</a:t>
            </a: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865563"/>
            <a:ext cx="32893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508500"/>
            <a:ext cx="313372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 flipH="1">
            <a:off x="3167063" y="6346825"/>
            <a:ext cx="936625" cy="247650"/>
          </a:xfrm>
          <a:prstGeom prst="rect">
            <a:avLst/>
          </a:prstGeom>
          <a:solidFill>
            <a:schemeClr val="bg1"/>
          </a:solidFill>
          <a:ln w="9360" cap="sq">
            <a:solidFill>
              <a:srgbClr val="0070C0"/>
            </a:solidFill>
            <a:miter lim="800000"/>
            <a:headEnd/>
            <a:tailEnd/>
          </a:ln>
          <a:effectLst>
            <a:outerShdw dist="74769" dir="938535" algn="ctr" rotWithShape="0">
              <a:srgbClr val="000000">
                <a:alpha val="38033"/>
              </a:srgbClr>
            </a:outerShdw>
          </a:effec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марийцы</a:t>
            </a:r>
          </a:p>
        </p:txBody>
      </p:sp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89363"/>
            <a:ext cx="3073400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ext Box 16"/>
          <p:cNvSpPr txBox="1">
            <a:spLocks noChangeArrowheads="1"/>
          </p:cNvSpPr>
          <p:nvPr/>
        </p:nvSpPr>
        <p:spPr bwMode="auto">
          <a:xfrm flipH="1">
            <a:off x="8220075" y="5853113"/>
            <a:ext cx="720725" cy="247650"/>
          </a:xfrm>
          <a:prstGeom prst="rect">
            <a:avLst/>
          </a:prstGeom>
          <a:solidFill>
            <a:schemeClr val="bg1"/>
          </a:solidFill>
          <a:ln w="9360" cap="sq">
            <a:solidFill>
              <a:srgbClr val="0070C0"/>
            </a:solidFill>
            <a:miter lim="800000"/>
            <a:headEnd/>
            <a:tailEnd/>
          </a:ln>
          <a:effectLst>
            <a:outerShdw dist="74769" dir="938535" algn="ctr" rotWithShape="0">
              <a:srgbClr val="000000">
                <a:alpha val="38033"/>
              </a:srgbClr>
            </a:outerShdw>
          </a:effec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мордва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 flipH="1">
            <a:off x="179388" y="5713413"/>
            <a:ext cx="684212" cy="247650"/>
          </a:xfrm>
          <a:prstGeom prst="rect">
            <a:avLst/>
          </a:prstGeom>
          <a:solidFill>
            <a:schemeClr val="bg1"/>
          </a:solidFill>
          <a:ln w="9360" cap="sq">
            <a:solidFill>
              <a:srgbClr val="0070C0"/>
            </a:solidFill>
            <a:miter lim="800000"/>
            <a:headEnd/>
            <a:tailEnd/>
          </a:ln>
          <a:effectLst>
            <a:outerShdw dist="74769" dir="938535" algn="ctr" rotWithShape="0">
              <a:srgbClr val="000000">
                <a:alpha val="38033"/>
              </a:srgbClr>
            </a:outerShdw>
          </a:effec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карелы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1_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04950"/>
            <a:ext cx="8021638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2"/>
          <p:cNvSpPr>
            <a:spLocks noGrp="1"/>
          </p:cNvSpPr>
          <p:nvPr>
            <p:ph type="title"/>
          </p:nvPr>
        </p:nvSpPr>
        <p:spPr>
          <a:xfrm>
            <a:off x="415925" y="188913"/>
            <a:ext cx="8229600" cy="1287462"/>
          </a:xfrm>
        </p:spPr>
        <p:txBody>
          <a:bodyPr/>
          <a:lstStyle/>
          <a:p>
            <a:pPr algn="l"/>
            <a:r>
              <a:rPr lang="ru-RU" sz="1600" smtClean="0">
                <a:solidFill>
                  <a:srgbClr val="FF0000"/>
                </a:solidFill>
              </a:rPr>
              <a:t>Россия-сама большая в мире страна. </a:t>
            </a:r>
            <a:r>
              <a:rPr lang="ru-RU" sz="1400" smtClean="0">
                <a:solidFill>
                  <a:srgbClr val="0000FF"/>
                </a:solidFill>
              </a:rPr>
              <a:t>Когда на одном конце нашей страны люди ложатся спать, на другом начинается утро. На одном конце нашей страны может идти снег, а на другом – припекать солнышко. Чтобы добраться от Калининграда до Владивостока на поезде надо ехать 7 дней – неделю, а на самолете лететь почти сутки.</a:t>
            </a:r>
            <a:r>
              <a:rPr lang="ru-RU" sz="1400" smtClean="0"/>
              <a:t/>
            </a:r>
            <a:br>
              <a:rPr lang="ru-RU" sz="1400" smtClean="0"/>
            </a:br>
            <a:r>
              <a:rPr lang="ru-RU" sz="1600" smtClean="0">
                <a:solidFill>
                  <a:srgbClr val="FF0000"/>
                </a:solidFill>
              </a:rPr>
              <a:t/>
            </a:r>
            <a:br>
              <a:rPr lang="ru-RU" sz="1600" smtClean="0">
                <a:solidFill>
                  <a:srgbClr val="FF0000"/>
                </a:solidFill>
              </a:rPr>
            </a:br>
            <a:endParaRPr lang="ru-RU" sz="16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611188" y="333375"/>
            <a:ext cx="28495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i="1">
                <a:solidFill>
                  <a:srgbClr val="FF0000"/>
                </a:solidFill>
              </a:rPr>
              <a:t>Герб  России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250825" y="1268413"/>
            <a:ext cx="4033838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solidFill>
                  <a:schemeClr val="accent2"/>
                </a:solidFill>
              </a:rPr>
              <a:t>У России величавой</a:t>
            </a:r>
          </a:p>
          <a:p>
            <a:pPr eaLnBrk="1" hangingPunct="1"/>
            <a:r>
              <a:rPr lang="ru-RU">
                <a:solidFill>
                  <a:schemeClr val="accent2"/>
                </a:solidFill>
              </a:rPr>
              <a:t>На гербе орёл двуглавый,</a:t>
            </a:r>
          </a:p>
          <a:p>
            <a:pPr eaLnBrk="1" hangingPunct="1"/>
            <a:r>
              <a:rPr lang="ru-RU">
                <a:solidFill>
                  <a:schemeClr val="accent2"/>
                </a:solidFill>
              </a:rPr>
              <a:t>Чтоб на запад на восток</a:t>
            </a:r>
          </a:p>
          <a:p>
            <a:pPr eaLnBrk="1" hangingPunct="1"/>
            <a:r>
              <a:rPr lang="ru-RU">
                <a:solidFill>
                  <a:schemeClr val="accent2"/>
                </a:solidFill>
              </a:rPr>
              <a:t>Он смотреть бы сразу мог.</a:t>
            </a:r>
          </a:p>
          <a:p>
            <a:pPr eaLnBrk="1" hangingPunct="1"/>
            <a:r>
              <a:rPr lang="ru-RU">
                <a:solidFill>
                  <a:schemeClr val="accent2"/>
                </a:solidFill>
              </a:rPr>
              <a:t>Сильный, мудрый он и гордый.</a:t>
            </a:r>
          </a:p>
          <a:p>
            <a:pPr eaLnBrk="1" hangingPunct="1"/>
            <a:r>
              <a:rPr lang="ru-RU">
                <a:solidFill>
                  <a:schemeClr val="accent2"/>
                </a:solidFill>
              </a:rPr>
              <a:t>Он – России дух свободный.</a:t>
            </a:r>
          </a:p>
        </p:txBody>
      </p:sp>
      <p:pic>
        <p:nvPicPr>
          <p:cNvPr id="5124" name="Picture 6" descr="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15888"/>
            <a:ext cx="4913313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79388" y="1484313"/>
            <a:ext cx="32400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solidFill>
                  <a:schemeClr val="accent2"/>
                </a:solidFill>
              </a:rPr>
              <a:t>Белый цвет – берёзка.</a:t>
            </a:r>
          </a:p>
          <a:p>
            <a:pPr eaLnBrk="1" hangingPunct="1"/>
            <a:r>
              <a:rPr lang="ru-RU">
                <a:solidFill>
                  <a:schemeClr val="accent2"/>
                </a:solidFill>
              </a:rPr>
              <a:t>Синий - неба цвет.</a:t>
            </a:r>
          </a:p>
          <a:p>
            <a:pPr eaLnBrk="1" hangingPunct="1"/>
            <a:r>
              <a:rPr lang="ru-RU">
                <a:solidFill>
                  <a:schemeClr val="accent2"/>
                </a:solidFill>
              </a:rPr>
              <a:t>Красная полоска-</a:t>
            </a:r>
          </a:p>
          <a:p>
            <a:pPr eaLnBrk="1" hangingPunct="1"/>
            <a:r>
              <a:rPr lang="ru-RU">
                <a:solidFill>
                  <a:schemeClr val="accent2"/>
                </a:solidFill>
              </a:rPr>
              <a:t>Солнечный рассвет.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07950" y="620713"/>
            <a:ext cx="3000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i="1">
                <a:solidFill>
                  <a:srgbClr val="FF0000"/>
                </a:solidFill>
              </a:rPr>
              <a:t>Флаг   России</a:t>
            </a:r>
          </a:p>
        </p:txBody>
      </p:sp>
      <p:pic>
        <p:nvPicPr>
          <p:cNvPr id="6148" name="Picture 6" descr="фла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476250"/>
            <a:ext cx="5761038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2916238" y="182563"/>
            <a:ext cx="5976937" cy="728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000">
                <a:solidFill>
                  <a:schemeClr val="accent2"/>
                </a:solidFill>
              </a:rPr>
              <a:t>1.Россия - священная наша держава,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Россия - любимая наша страна.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Могучая воля, великая слава -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Твое  достоянье на  все  времена!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Припев:</a:t>
            </a:r>
            <a:br>
              <a:rPr lang="ru-RU" sz="2000" i="1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Славься, Отечество наше свободное,</a:t>
            </a:r>
            <a:br>
              <a:rPr lang="ru-RU" sz="2000" i="1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Братских народов союз вековой,</a:t>
            </a:r>
            <a:br>
              <a:rPr lang="ru-RU" sz="2000" i="1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Предками данная мудрость народная!</a:t>
            </a:r>
            <a:br>
              <a:rPr lang="ru-RU" sz="2000" i="1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Славься, страна! Мы гордимся тобой!</a:t>
            </a:r>
            <a:r>
              <a:rPr lang="ru-RU" sz="2000">
                <a:solidFill>
                  <a:schemeClr val="accent2"/>
                </a:solidFill>
              </a:rPr>
              <a:t/>
            </a:r>
            <a:br>
              <a:rPr lang="ru-RU" sz="2000">
                <a:solidFill>
                  <a:schemeClr val="accent2"/>
                </a:solidFill>
              </a:rPr>
            </a:br>
            <a:endParaRPr lang="ru-RU" sz="2000">
              <a:solidFill>
                <a:schemeClr val="accent2"/>
              </a:solidFill>
            </a:endParaRPr>
          </a:p>
          <a:p>
            <a:r>
              <a:rPr lang="ru-RU" sz="2000">
                <a:solidFill>
                  <a:schemeClr val="accent2"/>
                </a:solidFill>
              </a:rPr>
              <a:t>2.От южных морей до полярного края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Раскинулись наши леса и поля.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Одна ты на свете! Одна ты такая -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Хранимая Богом родная земля!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Припев:</a:t>
            </a:r>
          </a:p>
          <a:p>
            <a:endParaRPr lang="ru-RU" sz="2000" i="1">
              <a:solidFill>
                <a:schemeClr val="accent2"/>
              </a:solidFill>
            </a:endParaRPr>
          </a:p>
          <a:p>
            <a:r>
              <a:rPr lang="ru-RU" sz="2000">
                <a:solidFill>
                  <a:schemeClr val="accent2"/>
                </a:solidFill>
              </a:rPr>
              <a:t>3.Широкий простор для мечты и для жизни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Грядущие нам открывают года.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Нам силу дает наша верность Отчизне.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Так было, так есть и так будет всегда!</a:t>
            </a:r>
            <a:r>
              <a:rPr lang="ru-RU"/>
              <a:t/>
            </a:r>
            <a:br>
              <a:rPr lang="ru-RU"/>
            </a:br>
            <a:r>
              <a:rPr lang="ru-RU" sz="2000" i="1">
                <a:solidFill>
                  <a:schemeClr val="accent2"/>
                </a:solidFill>
              </a:rPr>
              <a:t>Припев:</a:t>
            </a:r>
            <a:r>
              <a:rPr lang="ru-RU"/>
              <a:t> 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303213" y="250825"/>
            <a:ext cx="1987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i="1">
                <a:solidFill>
                  <a:srgbClr val="FF0000"/>
                </a:solidFill>
              </a:rPr>
              <a:t>Гимн</a:t>
            </a:r>
          </a:p>
          <a:p>
            <a:pPr eaLnBrk="1" hangingPunct="1"/>
            <a:r>
              <a:rPr lang="ru-RU" sz="3200" i="1">
                <a:solidFill>
                  <a:srgbClr val="FF0000"/>
                </a:solidFill>
              </a:rPr>
              <a:t>   России</a:t>
            </a: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250825" y="1773238"/>
            <a:ext cx="251936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Музыка - Георгия Александрова, новый текст - Сергея Михалкова.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331913" y="333375"/>
            <a:ext cx="5651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i="1">
                <a:solidFill>
                  <a:srgbClr val="FF0000"/>
                </a:solidFill>
              </a:rPr>
              <a:t>Москва- столица РОССИИ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601788" y="5084763"/>
            <a:ext cx="51117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solidFill>
                  <a:srgbClr val="FF0000"/>
                </a:solidFill>
              </a:rPr>
              <a:t>Москва</a:t>
            </a:r>
            <a:r>
              <a:rPr lang="ru-RU">
                <a:solidFill>
                  <a:schemeClr val="accent2"/>
                </a:solidFill>
              </a:rPr>
              <a:t> – это Красная площадь.</a:t>
            </a:r>
          </a:p>
          <a:p>
            <a:pPr eaLnBrk="1" hangingPunct="1"/>
            <a:r>
              <a:rPr lang="ru-RU">
                <a:solidFill>
                  <a:srgbClr val="FF0000"/>
                </a:solidFill>
              </a:rPr>
              <a:t>Москва</a:t>
            </a:r>
            <a:r>
              <a:rPr lang="ru-RU">
                <a:solidFill>
                  <a:schemeClr val="accent2"/>
                </a:solidFill>
              </a:rPr>
              <a:t> – это башни Кремля.</a:t>
            </a:r>
          </a:p>
          <a:p>
            <a:pPr eaLnBrk="1" hangingPunct="1"/>
            <a:r>
              <a:rPr lang="ru-RU">
                <a:solidFill>
                  <a:srgbClr val="FF0000"/>
                </a:solidFill>
              </a:rPr>
              <a:t>Москва</a:t>
            </a:r>
            <a:r>
              <a:rPr lang="ru-RU">
                <a:solidFill>
                  <a:schemeClr val="accent2"/>
                </a:solidFill>
              </a:rPr>
              <a:t> – это сердце России,</a:t>
            </a:r>
          </a:p>
          <a:p>
            <a:pPr algn="ctr" eaLnBrk="1" hangingPunct="1"/>
            <a:r>
              <a:rPr lang="ru-RU">
                <a:solidFill>
                  <a:schemeClr val="accent2"/>
                </a:solidFill>
              </a:rPr>
              <a:t>Которое любит тебя.</a:t>
            </a:r>
          </a:p>
          <a:p>
            <a:pPr eaLnBrk="1" hangingPunct="1"/>
            <a:endParaRPr lang="ru-RU">
              <a:solidFill>
                <a:schemeClr val="accent2"/>
              </a:solidFill>
            </a:endParaRPr>
          </a:p>
        </p:txBody>
      </p:sp>
      <p:pic>
        <p:nvPicPr>
          <p:cNvPr id="8196" name="Picture 6" descr="moscow_000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836613"/>
            <a:ext cx="566578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87313" y="179388"/>
            <a:ext cx="41735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i="1">
                <a:solidFill>
                  <a:srgbClr val="FF0000"/>
                </a:solidFill>
              </a:rPr>
              <a:t>Санкт - Петербург</a:t>
            </a: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179388" y="5516563"/>
            <a:ext cx="87137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solidFill>
                  <a:schemeClr val="accent2"/>
                </a:solidFill>
              </a:rPr>
              <a:t>Он царя Петра творенье,     Кораблей заморских флаги,</a:t>
            </a:r>
            <a:r>
              <a:rPr lang="ru-RU"/>
              <a:t> </a:t>
            </a:r>
            <a:r>
              <a:rPr lang="ru-RU">
                <a:solidFill>
                  <a:schemeClr val="accent2"/>
                </a:solidFill>
              </a:rPr>
              <a:t>Город славы, город сад.     Вдоль Невы дворцов парад.</a:t>
            </a:r>
          </a:p>
          <a:p>
            <a:pPr eaLnBrk="1" hangingPunct="1"/>
            <a:endParaRPr lang="ru-RU">
              <a:solidFill>
                <a:schemeClr val="accent2"/>
              </a:solidFill>
            </a:endParaRPr>
          </a:p>
        </p:txBody>
      </p:sp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790575"/>
            <a:ext cx="6329363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35988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i="1">
                <a:solidFill>
                  <a:srgbClr val="FF0000"/>
                </a:solidFill>
              </a:rPr>
              <a:t>Золотое кольцо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468313" y="5805488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solidFill>
                  <a:schemeClr val="accent2"/>
                </a:solidFill>
              </a:rPr>
              <a:t>Города старинные,           Словно птицы- лебеди</a:t>
            </a:r>
          </a:p>
          <a:p>
            <a:pPr eaLnBrk="1" hangingPunct="1"/>
            <a:r>
              <a:rPr lang="ru-RU">
                <a:solidFill>
                  <a:schemeClr val="accent2"/>
                </a:solidFill>
              </a:rPr>
              <a:t>Звон колоколов.                Суздаль и Ростов.</a:t>
            </a:r>
            <a:r>
              <a:rPr lang="ru-RU"/>
              <a:t>    </a:t>
            </a: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323850" y="1557338"/>
            <a:ext cx="18811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i="1">
                <a:solidFill>
                  <a:srgbClr val="FF0000"/>
                </a:solidFill>
              </a:rPr>
              <a:t>Суздаль</a:t>
            </a:r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1547813" y="4941888"/>
            <a:ext cx="3365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solidFill>
                  <a:schemeClr val="accent2"/>
                </a:solidFill>
              </a:rPr>
              <a:t>Суздальский кремль</a:t>
            </a:r>
          </a:p>
        </p:txBody>
      </p:sp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01625"/>
            <a:ext cx="5214937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788</Words>
  <Application>Microsoft Office PowerPoint</Application>
  <PresentationFormat>Экран (4:3)</PresentationFormat>
  <Paragraphs>145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Monotype Corsiva</vt:lpstr>
      <vt:lpstr>Times New Roman</vt:lpstr>
      <vt:lpstr>Bookman Old Style</vt:lpstr>
      <vt:lpstr>Оформление по умолчанию</vt:lpstr>
      <vt:lpstr>Презентация PowerPoint</vt:lpstr>
      <vt:lpstr>Презентация PowerPoint</vt:lpstr>
      <vt:lpstr>Россия-сама большая в мире страна. Когда на одном конце нашей страны люди ложатся спать, на другом начинается утро. На одном конце нашей страны может идти снег, а на другом – припекать солнышко. Чтобы добраться от Калининграда до Владивостока на поезде надо ехать 7 дней – неделю, а на самолете лететь почти сутки.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Народно-прикладное творчество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Берюхова</dc:creator>
  <cp:lastModifiedBy>Владимир Михайлов</cp:lastModifiedBy>
  <cp:revision>76</cp:revision>
  <dcterms:created xsi:type="dcterms:W3CDTF">2008-02-07T16:31:21Z</dcterms:created>
  <dcterms:modified xsi:type="dcterms:W3CDTF">2022-11-04T10:55:07Z</dcterms:modified>
</cp:coreProperties>
</file>