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2" r:id="rId8"/>
    <p:sldId id="266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1E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CE76-36CA-480D-A78E-C8074908D98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1D60-F446-457A-BF42-DE10E4F84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256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CE76-36CA-480D-A78E-C8074908D98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1D60-F446-457A-BF42-DE10E4F84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14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CE76-36CA-480D-A78E-C8074908D98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1D60-F446-457A-BF42-DE10E4F84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33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CE76-36CA-480D-A78E-C8074908D98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1D60-F446-457A-BF42-DE10E4F84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805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CE76-36CA-480D-A78E-C8074908D98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1D60-F446-457A-BF42-DE10E4F84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611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CE76-36CA-480D-A78E-C8074908D98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1D60-F446-457A-BF42-DE10E4F84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105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CE76-36CA-480D-A78E-C8074908D98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1D60-F446-457A-BF42-DE10E4F84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9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CE76-36CA-480D-A78E-C8074908D98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1D60-F446-457A-BF42-DE10E4F84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407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CE76-36CA-480D-A78E-C8074908D98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1D60-F446-457A-BF42-DE10E4F84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772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CE76-36CA-480D-A78E-C8074908D98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1D60-F446-457A-BF42-DE10E4F84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506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CE76-36CA-480D-A78E-C8074908D98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1D60-F446-457A-BF42-DE10E4F84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47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5CE76-36CA-480D-A78E-C8074908D98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01D60-F446-457A-BF42-DE10E4F84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9125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Desktop\1661192446_30-kartinkin-net-p-fon-dlya-prezentatsii-emotsii-krasivo-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8" t="395" r="-334" b="355"/>
          <a:stretch/>
        </p:blipFill>
        <p:spPr bwMode="auto">
          <a:xfrm rot="5400000">
            <a:off x="1328868" y="-960716"/>
            <a:ext cx="6480720" cy="87794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:\Desktop\1661192446_30-kartinkin-net-p-fon-dlya-prezentatsii-emotsii-krasivo-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52"/>
          <a:stretch/>
        </p:blipFill>
        <p:spPr bwMode="auto">
          <a:xfrm>
            <a:off x="323528" y="3140968"/>
            <a:ext cx="3528392" cy="34517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1412776"/>
            <a:ext cx="7651710" cy="160101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800" b="1" dirty="0">
                <a:ln w="50800"/>
                <a:solidFill>
                  <a:srgbClr val="002060"/>
                </a:solidFill>
              </a:rPr>
              <a:t>Р</a:t>
            </a:r>
            <a:r>
              <a:rPr lang="ru-RU" sz="2800" b="1" cap="none" spc="0" dirty="0" smtClean="0">
                <a:ln w="50800"/>
                <a:solidFill>
                  <a:srgbClr val="002060"/>
                </a:solidFill>
                <a:effectLst/>
              </a:rPr>
              <a:t>азвитие эмоционального интеллекта детей</a:t>
            </a:r>
          </a:p>
          <a:p>
            <a:pPr algn="ctr"/>
            <a:r>
              <a:rPr lang="ru-RU" sz="2800" b="1" dirty="0">
                <a:ln w="50800"/>
                <a:solidFill>
                  <a:srgbClr val="002060"/>
                </a:solidFill>
              </a:rPr>
              <a:t>п</a:t>
            </a:r>
            <a:r>
              <a:rPr lang="ru-RU" sz="2800" b="1" dirty="0" smtClean="0">
                <a:ln w="50800"/>
                <a:solidFill>
                  <a:srgbClr val="002060"/>
                </a:solidFill>
              </a:rPr>
              <a:t>осредством музыкальных игр и упражнений</a:t>
            </a:r>
          </a:p>
          <a:p>
            <a:pPr algn="ctr"/>
            <a:r>
              <a:rPr lang="ru-RU" sz="2800" i="1" cap="none" spc="0" dirty="0" smtClean="0">
                <a:ln w="50800"/>
                <a:solidFill>
                  <a:srgbClr val="002060"/>
                </a:solidFill>
                <a:effectLst/>
              </a:rPr>
              <a:t>(из опыта работы)</a:t>
            </a:r>
            <a:endParaRPr lang="ru-RU" sz="2800" i="1" cap="none" spc="0" dirty="0">
              <a:ln w="50800"/>
              <a:solidFill>
                <a:srgbClr val="002060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9670" y="3573016"/>
            <a:ext cx="3397213" cy="10156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Подготовила:</a:t>
            </a:r>
          </a:p>
          <a:p>
            <a:pPr algn="ctr"/>
            <a:r>
              <a:rPr lang="ru-RU" sz="2000" i="1" dirty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м</a:t>
            </a:r>
            <a:r>
              <a:rPr lang="ru-RU" sz="2000" i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узыкальный руководитель</a:t>
            </a:r>
          </a:p>
          <a:p>
            <a:pPr algn="ctr"/>
            <a:r>
              <a:rPr lang="ru-RU" sz="2000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МА ДОУ №16 Семенова М.В.</a:t>
            </a:r>
            <a:endParaRPr lang="ru-RU" sz="2000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41144" y="5517232"/>
            <a:ext cx="41779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b="1" i="1" cap="none" spc="0" dirty="0" smtClean="0">
                <a:ln w="50800"/>
                <a:solidFill>
                  <a:schemeClr val="bg1">
                    <a:lumMod val="85000"/>
                    <a:lumOff val="15000"/>
                  </a:schemeClr>
                </a:solidFill>
                <a:effectLst/>
              </a:rPr>
              <a:t>Городское методическое объединение </a:t>
            </a:r>
          </a:p>
          <a:p>
            <a:pPr algn="ctr"/>
            <a:r>
              <a:rPr lang="ru-RU" b="1" i="1" cap="none" spc="0" dirty="0" smtClean="0">
                <a:ln w="50800"/>
                <a:solidFill>
                  <a:schemeClr val="bg1">
                    <a:lumMod val="85000"/>
                    <a:lumOff val="15000"/>
                  </a:schemeClr>
                </a:solidFill>
                <a:effectLst/>
              </a:rPr>
              <a:t>музыкальных руководителей,</a:t>
            </a:r>
          </a:p>
          <a:p>
            <a:pPr algn="ctr"/>
            <a:r>
              <a:rPr lang="ru-RU" b="1" i="1" dirty="0" smtClean="0">
                <a:ln w="50800"/>
                <a:solidFill>
                  <a:schemeClr val="bg1">
                    <a:lumMod val="85000"/>
                    <a:lumOff val="15000"/>
                  </a:schemeClr>
                </a:solidFill>
              </a:rPr>
              <a:t>ГО Краснотурьинск (27 марта 2023 г.)</a:t>
            </a:r>
            <a:endParaRPr lang="ru-RU" b="1" i="1" cap="none" spc="0" dirty="0">
              <a:ln w="50800"/>
              <a:solidFill>
                <a:schemeClr val="bg1">
                  <a:lumMod val="85000"/>
                  <a:lumOff val="1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8276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Desktop\1661192446_30-kartinkin-net-p-fon-dlya-prezentatsii-emotsii-krasivo-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8" t="395" r="-334" b="355"/>
          <a:stretch/>
        </p:blipFill>
        <p:spPr bwMode="auto">
          <a:xfrm rot="5400000">
            <a:off x="1328868" y="-960716"/>
            <a:ext cx="6480720" cy="87794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340768"/>
            <a:ext cx="8136904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Одним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из целевых ориентиров на этапе завершения дошкольного образования, является</a:t>
            </a:r>
            <a:r>
              <a:rPr lang="ru-RU" sz="3200" b="1" i="1" dirty="0">
                <a:solidFill>
                  <a:schemeClr val="bg1"/>
                </a:solidFill>
              </a:rPr>
              <a:t> умение «договариваться,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разрешать конфликты» 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0160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Desktop\1661192446_30-kartinkin-net-p-fon-dlya-prezentatsii-emotsii-krasivo-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8" t="395" r="-334" b="355"/>
          <a:stretch/>
        </p:blipFill>
        <p:spPr bwMode="auto">
          <a:xfrm rot="5400000">
            <a:off x="1328868" y="-960716"/>
            <a:ext cx="6480720" cy="87794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620688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002060"/>
                </a:solidFill>
              </a:rPr>
              <a:t>                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Блок-схема: несколько документов 2"/>
          <p:cNvSpPr/>
          <p:nvPr/>
        </p:nvSpPr>
        <p:spPr>
          <a:xfrm>
            <a:off x="323528" y="1628800"/>
            <a:ext cx="3384376" cy="3456384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3" descr="G:\Desktop\1666362482_48-mykaleidoscope-ru-p-raznie-emotsii-detei-krasivo-5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4" t="3458" r="49382" b="38773"/>
          <a:stretch/>
        </p:blipFill>
        <p:spPr bwMode="auto">
          <a:xfrm>
            <a:off x="467544" y="4005064"/>
            <a:ext cx="1224136" cy="8180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G:\Desktop\1666362482_48-mykaleidoscope-ru-p-raznie-emotsii-detei-krasivo-5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95" t="3458" r="964" b="38773"/>
          <a:stretch/>
        </p:blipFill>
        <p:spPr bwMode="auto">
          <a:xfrm>
            <a:off x="1763688" y="2852936"/>
            <a:ext cx="1224136" cy="865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476672"/>
            <a:ext cx="860444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Сборник игр и упражнений </a:t>
            </a:r>
          </a:p>
          <a:p>
            <a:pPr algn="ctr"/>
            <a:r>
              <a:rPr lang="ru-RU" sz="3200" b="1" dirty="0" smtClean="0">
                <a:ln w="1905"/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</a:t>
            </a:r>
            <a:r>
              <a:rPr lang="ru-RU" sz="3200" b="1" cap="none" spc="0" dirty="0" smtClean="0">
                <a:ln w="1905"/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 формирование умения </a:t>
            </a:r>
            <a:r>
              <a:rPr lang="ru-RU" sz="3200" b="1" dirty="0" smtClean="0">
                <a:ln w="1905"/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выражать эмоции</a:t>
            </a:r>
            <a:endParaRPr lang="ru-RU" sz="3200" b="1" cap="none" spc="0" dirty="0">
              <a:ln w="1905"/>
              <a:solidFill>
                <a:schemeClr val="bg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2348880"/>
            <a:ext cx="2589170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мире эмоций</a:t>
            </a:r>
            <a:endParaRPr lang="ru-RU" sz="2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8024" y="1772816"/>
            <a:ext cx="39604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Цель:</a:t>
            </a:r>
            <a:r>
              <a:rPr lang="ru-RU" sz="2000" dirty="0">
                <a:solidFill>
                  <a:schemeClr val="bg1"/>
                </a:solidFill>
              </a:rPr>
              <a:t> </a:t>
            </a:r>
            <a:r>
              <a:rPr lang="ru-RU" sz="2000" b="1" dirty="0" smtClean="0">
                <a:solidFill>
                  <a:schemeClr val="bg1"/>
                </a:solidFill>
              </a:rPr>
              <a:t>развивать </a:t>
            </a:r>
            <a:r>
              <a:rPr lang="ru-RU" sz="2000" b="1" dirty="0">
                <a:solidFill>
                  <a:schemeClr val="bg1"/>
                </a:solidFill>
              </a:rPr>
              <a:t>умение понимать свои чувства и чувства </a:t>
            </a:r>
            <a:r>
              <a:rPr lang="ru-RU" sz="2000" b="1" dirty="0" smtClean="0">
                <a:solidFill>
                  <a:schemeClr val="bg1"/>
                </a:solidFill>
              </a:rPr>
              <a:t>других людей.</a:t>
            </a:r>
            <a:endParaRPr lang="ru-RU" sz="2000" b="1" dirty="0">
              <a:solidFill>
                <a:schemeClr val="bg1"/>
              </a:solidFill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</a:rPr>
              <a:t> </a:t>
            </a:r>
          </a:p>
          <a:p>
            <a:pPr algn="just"/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Задачи:</a:t>
            </a: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</a:rPr>
              <a:t>закрепить умение узнавать, показывать эмоции, словесно обозначать </a:t>
            </a:r>
            <a:r>
              <a:rPr lang="ru-RU" sz="2000" b="1" dirty="0" smtClean="0">
                <a:solidFill>
                  <a:schemeClr val="bg1"/>
                </a:solidFill>
              </a:rPr>
              <a:t>их, </a:t>
            </a:r>
            <a:r>
              <a:rPr lang="ru-RU" sz="2000" b="1" dirty="0">
                <a:solidFill>
                  <a:schemeClr val="bg1"/>
                </a:solidFill>
              </a:rPr>
              <a:t>учиться адекватно реагировать на </a:t>
            </a:r>
            <a:r>
              <a:rPr lang="ru-RU" sz="2000" b="1" dirty="0" smtClean="0">
                <a:solidFill>
                  <a:schemeClr val="bg1"/>
                </a:solidFill>
              </a:rPr>
              <a:t>них проявление;</a:t>
            </a:r>
            <a:endParaRPr lang="ru-RU" sz="2000" b="1" dirty="0">
              <a:solidFill>
                <a:schemeClr val="bg1"/>
              </a:solidFill>
            </a:endParaRP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</a:rPr>
              <a:t>совершенствовать коммуникативные навыки </a:t>
            </a:r>
            <a:r>
              <a:rPr lang="ru-RU" sz="2000" b="1" dirty="0" smtClean="0">
                <a:solidFill>
                  <a:schemeClr val="bg1"/>
                </a:solidFill>
              </a:rPr>
              <a:t>детей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026" name="Picture 2" descr="G:\Desktop\maxresdefault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9" r="16458"/>
          <a:stretch/>
        </p:blipFill>
        <p:spPr bwMode="auto">
          <a:xfrm>
            <a:off x="467544" y="2996952"/>
            <a:ext cx="1080120" cy="8291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G:\Desktop\Без названия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58194"/>
            <a:ext cx="1944216" cy="245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18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Desktop\1661192446_30-kartinkin-net-p-fon-dlya-prezentatsii-emotsii-krasivo-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8" t="395" r="-334" b="355"/>
          <a:stretch/>
        </p:blipFill>
        <p:spPr bwMode="auto">
          <a:xfrm rot="5400000">
            <a:off x="1328868" y="-960715"/>
            <a:ext cx="6480720" cy="87794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39552" y="620688"/>
            <a:ext cx="79208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Методы обучения: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1340768"/>
            <a:ext cx="6840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b="1" i="1" dirty="0" smtClean="0">
                <a:solidFill>
                  <a:schemeClr val="bg1"/>
                </a:solidFill>
              </a:rPr>
              <a:t>выразительный </a:t>
            </a:r>
            <a:r>
              <a:rPr lang="ru-RU" sz="2800" b="1" i="1" dirty="0">
                <a:solidFill>
                  <a:schemeClr val="bg1"/>
                </a:solidFill>
              </a:rPr>
              <a:t>показ педагога;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i="1" dirty="0" smtClean="0">
                <a:solidFill>
                  <a:schemeClr val="bg1"/>
                </a:solidFill>
              </a:rPr>
              <a:t>использование </a:t>
            </a:r>
            <a:r>
              <a:rPr lang="ru-RU" sz="2800" b="1" i="1" dirty="0">
                <a:solidFill>
                  <a:schemeClr val="bg1"/>
                </a:solidFill>
              </a:rPr>
              <a:t>наглядных средств;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i="1" dirty="0" smtClean="0">
                <a:solidFill>
                  <a:schemeClr val="bg1"/>
                </a:solidFill>
              </a:rPr>
              <a:t>использование </a:t>
            </a:r>
            <a:r>
              <a:rPr lang="ru-RU" sz="2800" b="1" i="1" dirty="0">
                <a:solidFill>
                  <a:schemeClr val="bg1"/>
                </a:solidFill>
              </a:rPr>
              <a:t>активных словесных методов (беседа, анализ, обсуждение</a:t>
            </a:r>
            <a:r>
              <a:rPr lang="ru-RU" sz="2800" b="1" i="1" dirty="0" smtClean="0">
                <a:solidFill>
                  <a:schemeClr val="bg1"/>
                </a:solidFill>
              </a:rPr>
              <a:t>)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pic>
        <p:nvPicPr>
          <p:cNvPr id="11" name="Picture 2" descr="G:\Desktop\Моментальный снимок 2 (02.02.2021 13-13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0" r="17561" b="3489"/>
          <a:stretch/>
        </p:blipFill>
        <p:spPr bwMode="auto">
          <a:xfrm>
            <a:off x="2195736" y="3284984"/>
            <a:ext cx="4914292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G:\Desktop\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429000"/>
            <a:ext cx="792088" cy="5243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260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Desktop\1661192446_30-kartinkin-net-p-fon-dlya-prezentatsii-emotsii-krasivo-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8" t="395" r="-334" b="355"/>
          <a:stretch/>
        </p:blipFill>
        <p:spPr bwMode="auto">
          <a:xfrm rot="5400000">
            <a:off x="1328868" y="-960715"/>
            <a:ext cx="6480720" cy="87794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052736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</a:t>
            </a:r>
            <a:r>
              <a:rPr lang="ru-RU" b="1" dirty="0" smtClean="0">
                <a:solidFill>
                  <a:srgbClr val="7030A0"/>
                </a:solidFill>
              </a:rPr>
              <a:t>ПРИМЕРЫ ЗАДАНИЙ «НАЗОВИ ЭМОЦИЮ»: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У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тебя разболелся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живот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Segoe Print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Тебе наступили на ногу в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очереди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Segoe Print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Мама ругает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тебя за непослушание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Segoe Print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Ты идешь по улице, но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надел ботинки, которые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 малы и давят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Segoe Print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Тебя разбудили очень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рано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и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ты еще хочешь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спать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Segoe Print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Ты проходишь мимо мусорного бака, который неприятно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пахнет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Segoe Print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Ты ешь вкусное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мороженое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332656"/>
            <a:ext cx="3960440" cy="7078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Top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50800"/>
                <a:solidFill>
                  <a:schemeClr val="accent2">
                    <a:lumMod val="75000"/>
                  </a:schemeClr>
                </a:solidFill>
                <a:effectLst/>
              </a:rPr>
              <a:t>Азбука эмоций</a:t>
            </a:r>
            <a:endParaRPr lang="ru-RU" sz="4000" b="1" cap="none" spc="0" dirty="0">
              <a:ln w="50800"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pic>
        <p:nvPicPr>
          <p:cNvPr id="4098" name="Picture 2" descr="G:\Desktop\unzipped_photo1_photo1pho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89040"/>
            <a:ext cx="3240021" cy="243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Desktop\IMG_20230327_1057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284050" y="3076990"/>
            <a:ext cx="2544108" cy="3392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44008" y="3212976"/>
            <a:ext cx="3845155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Д. </a:t>
            </a:r>
            <a:r>
              <a:rPr lang="ru-RU" sz="20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Кабалевский</a:t>
            </a:r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«Три подружки»</a:t>
            </a:r>
            <a:endParaRPr lang="ru-RU" sz="2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2" name="Picture 4" descr="G:\Desktop\IMG_20230327_11043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" t="36764" r="8500" b="33665"/>
          <a:stretch/>
        </p:blipFill>
        <p:spPr bwMode="auto">
          <a:xfrm>
            <a:off x="4932040" y="5661248"/>
            <a:ext cx="3276263" cy="8107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73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661192446_30-kartinkin-net-p-fon-dlya-prezentatsii-emotsii-krasivo-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8" t="395" r="-334" b="355"/>
          <a:stretch/>
        </p:blipFill>
        <p:spPr bwMode="auto">
          <a:xfrm rot="5400000">
            <a:off x="1328868" y="-960715"/>
            <a:ext cx="6480720" cy="87794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6" y="21162"/>
            <a:ext cx="6264696" cy="93610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Top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000" b="1" dirty="0" smtClean="0">
                <a:ln w="50800"/>
                <a:solidFill>
                  <a:schemeClr val="accent2">
                    <a:lumMod val="75000"/>
                  </a:schemeClr>
                </a:solidFill>
              </a:rPr>
              <a:t>Эмоциональное проявление</a:t>
            </a:r>
            <a:endParaRPr lang="ru-RU" sz="4000" b="1" cap="none" spc="0" dirty="0">
              <a:ln w="50800"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908720"/>
            <a:ext cx="8424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                ПРИМЕРЫ СИТУАЦИЙ И ЭМОЦИЙ, КОТОРЫЕ МОЖНО ПОКАЗАТЬ 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                                         ЧЕРЕЗ МИМИКУ ЛИЦА И ПЛАСТИКУ: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Segoe Print" pitchFamily="2" charset="0"/>
              </a:rPr>
              <a:t>Гнев </a:t>
            </a:r>
            <a:r>
              <a:rPr lang="ru-RU" b="1" dirty="0">
                <a:solidFill>
                  <a:srgbClr val="002060"/>
                </a:solidFill>
                <a:latin typeface="Segoe Print" pitchFamily="2" charset="0"/>
              </a:rPr>
              <a:t>– </a:t>
            </a:r>
            <a:r>
              <a:rPr lang="ru-RU" b="1" dirty="0">
                <a:solidFill>
                  <a:schemeClr val="bg1"/>
                </a:solidFill>
                <a:latin typeface="Segoe Print" pitchFamily="2" charset="0"/>
              </a:rPr>
              <a:t>сжатые </a:t>
            </a: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кулаки, скрещенные руки</a:t>
            </a:r>
            <a:endParaRPr lang="ru-RU" b="1" dirty="0">
              <a:solidFill>
                <a:schemeClr val="bg1"/>
              </a:solidFill>
              <a:latin typeface="Segoe Print" pitchFamily="2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Segoe Print" pitchFamily="2" charset="0"/>
              </a:rPr>
              <a:t>Недовольство кем-то – </a:t>
            </a:r>
            <a:r>
              <a:rPr lang="ru-RU" b="1" dirty="0">
                <a:solidFill>
                  <a:schemeClr val="bg1"/>
                </a:solidFill>
                <a:latin typeface="Segoe Print" pitchFamily="2" charset="0"/>
              </a:rPr>
              <a:t>можно погрозить </a:t>
            </a: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пальцем, сдвинуть брови, поднять подбородок</a:t>
            </a:r>
            <a:endParaRPr lang="ru-RU" b="1" dirty="0">
              <a:solidFill>
                <a:schemeClr val="bg1"/>
              </a:solidFill>
              <a:latin typeface="Segoe Print" pitchFamily="2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Segoe Print" pitchFamily="2" charset="0"/>
              </a:rPr>
              <a:t>Возбуждение или восторг – </a:t>
            </a: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аплодисменты, улыбка</a:t>
            </a:r>
            <a:endParaRPr lang="ru-RU" b="1" dirty="0">
              <a:solidFill>
                <a:schemeClr val="bg1"/>
              </a:solidFill>
              <a:latin typeface="Segoe Print" pitchFamily="2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Segoe Print" pitchFamily="2" charset="0"/>
              </a:rPr>
              <a:t>Скука, нетерпение – </a:t>
            </a:r>
            <a:r>
              <a:rPr lang="ru-RU" b="1" dirty="0">
                <a:solidFill>
                  <a:schemeClr val="bg1"/>
                </a:solidFill>
                <a:latin typeface="Segoe Print" pitchFamily="2" charset="0"/>
              </a:rPr>
              <a:t>постукивание пальцами по </a:t>
            </a: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столу, опущенные уголки губ</a:t>
            </a:r>
            <a:endParaRPr lang="ru-RU" b="1" dirty="0">
              <a:solidFill>
                <a:schemeClr val="bg1"/>
              </a:solidFill>
              <a:latin typeface="Segoe Print" pitchFamily="2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Segoe Print" pitchFamily="2" charset="0"/>
              </a:rPr>
              <a:t>Испуг – </a:t>
            </a:r>
            <a:r>
              <a:rPr lang="ru-RU" b="1" dirty="0">
                <a:solidFill>
                  <a:schemeClr val="bg1"/>
                </a:solidFill>
                <a:latin typeface="Segoe Print" pitchFamily="2" charset="0"/>
              </a:rPr>
              <a:t>разжатые, напряженные </a:t>
            </a: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ладони</a:t>
            </a:r>
            <a:endParaRPr lang="ru-RU" b="1" dirty="0">
              <a:solidFill>
                <a:schemeClr val="bg1"/>
              </a:solidFill>
              <a:latin typeface="Segoe Print" pitchFamily="2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Segoe Print" pitchFamily="2" charset="0"/>
              </a:rPr>
              <a:t>Лень – </a:t>
            </a:r>
            <a:r>
              <a:rPr lang="ru-RU" b="1" dirty="0">
                <a:solidFill>
                  <a:schemeClr val="bg1"/>
                </a:solidFill>
                <a:latin typeface="Segoe Print" pitchFamily="2" charset="0"/>
              </a:rPr>
              <a:t>расслабленные, опущенные </a:t>
            </a: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кисти, медленная походка</a:t>
            </a:r>
            <a:endParaRPr lang="ru-RU" b="1" dirty="0">
              <a:solidFill>
                <a:schemeClr val="bg1"/>
              </a:solidFill>
              <a:latin typeface="Segoe Print" pitchFamily="2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Segoe Print" pitchFamily="2" charset="0"/>
              </a:rPr>
              <a:t>Нежность, доверие, дружелюбность – </a:t>
            </a:r>
            <a:r>
              <a:rPr lang="ru-RU" b="1" dirty="0">
                <a:solidFill>
                  <a:schemeClr val="bg1"/>
                </a:solidFill>
                <a:latin typeface="Segoe Print" pitchFamily="2" charset="0"/>
              </a:rPr>
              <a:t>руки в </a:t>
            </a: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замок, улыбка</a:t>
            </a:r>
            <a:endParaRPr lang="ru-RU" b="1" dirty="0">
              <a:solidFill>
                <a:schemeClr val="bg1"/>
              </a:solidFill>
              <a:latin typeface="Segoe Print" pitchFamily="2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Segoe Print" pitchFamily="2" charset="0"/>
              </a:rPr>
              <a:t>Благодарность – </a:t>
            </a:r>
            <a:r>
              <a:rPr lang="ru-RU" b="1" dirty="0">
                <a:solidFill>
                  <a:schemeClr val="bg1"/>
                </a:solidFill>
                <a:latin typeface="Segoe Print" pitchFamily="2" charset="0"/>
              </a:rPr>
              <a:t>сложенные </a:t>
            </a: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руки, обращенный взгляд</a:t>
            </a:r>
            <a:endParaRPr lang="ru-RU" b="1" dirty="0">
              <a:solidFill>
                <a:schemeClr val="bg1"/>
              </a:solidFill>
              <a:latin typeface="Segoe Print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56176" y="4797152"/>
            <a:ext cx="264687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b="1" cap="none" spc="0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«Медведь»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«Гномики»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cap="none" spc="0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«Снеговик»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«Спортсмены»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cap="none" spc="0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«Комар»</a:t>
            </a:r>
            <a:endParaRPr lang="ru-RU" sz="2000" b="1" cap="none" spc="0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  <p:pic>
        <p:nvPicPr>
          <p:cNvPr id="3074" name="Picture 2" descr="G:\Desktop\IMG_20230327_1036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701905" y="4011064"/>
            <a:ext cx="2124235" cy="28323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228184" y="4365104"/>
            <a:ext cx="26757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ЛОГОРИТМИКА:</a:t>
            </a:r>
            <a:endParaRPr lang="ru-RU" sz="20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8982" y="4365104"/>
            <a:ext cx="240482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МИМИЧЕСКАЯ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ГИМНАСТИКА:</a:t>
            </a:r>
            <a:endParaRPr lang="ru-RU" sz="20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5013176"/>
            <a:ext cx="352372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«Цветы»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cap="none" spc="0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«Пробуем конфетки»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Ароматный чай»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cap="none" spc="0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«Яблоки»</a:t>
            </a:r>
            <a:endParaRPr lang="ru-RU" sz="2000" b="1" cap="none" spc="0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88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Desktop\1661192446_30-kartinkin-net-p-fon-dlya-prezentatsii-emotsii-krasivo-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8" t="395" r="-334" b="355"/>
          <a:stretch/>
        </p:blipFill>
        <p:spPr bwMode="auto">
          <a:xfrm rot="5400000">
            <a:off x="1328868" y="-960715"/>
            <a:ext cx="6480720" cy="87794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43808" y="476672"/>
            <a:ext cx="3240360" cy="707886"/>
          </a:xfrm>
          <a:prstGeom prst="rect">
            <a:avLst/>
          </a:prstGeom>
        </p:spPr>
        <p:txBody>
          <a:bodyPr wrap="none">
            <a:prstTxWarp prst="textInflateTop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Язык тела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122" name="Picture 2" descr="G:\Desktop\Моментальный снимок 1 (22.03.2023 13-1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5064"/>
            <a:ext cx="3941921" cy="24376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:\Desktop\sub_462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1118619" cy="16140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3212976"/>
            <a:ext cx="138210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И. Шишкин </a:t>
            </a:r>
          </a:p>
          <a:p>
            <a:pPr algn="ctr"/>
            <a:r>
              <a:rPr lang="ru-RU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«РУЧЕЙ»</a:t>
            </a:r>
            <a:endParaRPr lang="ru-RU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82450" y="3284984"/>
            <a:ext cx="179889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И. Айвазовский </a:t>
            </a:r>
          </a:p>
          <a:p>
            <a:pPr algn="ctr"/>
            <a:r>
              <a:rPr lang="ru-RU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СРЕДИ ВОЛН</a:t>
            </a:r>
            <a:r>
              <a:rPr lang="ru-RU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5" name="Picture 5" descr="G:\Desktop\Февраль Статья 3 (1) Река на картинах известных художников. Исаак Левитан. «Вечерний звон»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16832"/>
            <a:ext cx="1440160" cy="11518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963" y="3284984"/>
            <a:ext cx="211676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И. </a:t>
            </a:r>
            <a:r>
              <a:rPr lang="ru-RU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Левитан</a:t>
            </a:r>
            <a:r>
              <a:rPr lang="ru-RU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ru-RU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«ВЕЧЕРНИЙ ЗВОН»</a:t>
            </a:r>
            <a:endParaRPr lang="ru-RU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G:\Desktop\11015260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844824"/>
            <a:ext cx="1680486" cy="126233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Desktop\WhatsApp Image 2023-03-24 at 14.36.55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33056"/>
            <a:ext cx="3312368" cy="24842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Desktop\WhatsApp Image 2023-03-24 at 14.36.56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13583"/>
            <a:ext cx="2880320" cy="21602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724128" y="1556792"/>
            <a:ext cx="2818400" cy="40011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 «Море волнуется»</a:t>
            </a:r>
            <a:endParaRPr lang="ru-RU" sz="2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97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661192446_30-kartinkin-net-p-fon-dlya-prezentatsii-emotsii-krasivo-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8" t="395" r="-334" b="355"/>
          <a:stretch/>
        </p:blipFill>
        <p:spPr bwMode="auto">
          <a:xfrm rot="5400000">
            <a:off x="1328868" y="-960715"/>
            <a:ext cx="6480720" cy="87794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1720" y="548680"/>
            <a:ext cx="5112568" cy="864096"/>
          </a:xfrm>
          <a:prstGeom prst="rect">
            <a:avLst/>
          </a:prstGeom>
        </p:spPr>
        <p:txBody>
          <a:bodyPr wrap="none">
            <a:prstTxWarp prst="textInflateTop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Хозяин своих эмоций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7" name="Picture 3" descr="G:\Desktop\Моментальный снимок 1 (27.03.2023 10-06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5412060" cy="3240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Моментальный снимок 1 (27.03.2023 10-08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115212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75856" y="4797152"/>
            <a:ext cx="5011307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Музыкально-дидактические игры: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Эмоциональные грибочки»</a:t>
            </a:r>
          </a:p>
          <a:p>
            <a:pPr algn="ctr"/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«Цветы настроения»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«Характер музыки»</a:t>
            </a:r>
          </a:p>
          <a:p>
            <a:pPr algn="ctr"/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«Музыкально-цветовой светофор»</a:t>
            </a:r>
            <a:endParaRPr lang="ru-RU" sz="2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12160" y="2492896"/>
            <a:ext cx="2590773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Игры-драматизации: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«Кот Васька»</a:t>
            </a:r>
          </a:p>
          <a:p>
            <a:pPr algn="ctr"/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</a:t>
            </a:r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Е</a:t>
            </a:r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жик и мышки»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«Охотники»</a:t>
            </a:r>
          </a:p>
          <a:p>
            <a:pPr algn="ctr"/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«Зазнайка»</a:t>
            </a:r>
            <a:endParaRPr lang="ru-RU" sz="2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92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Desktop\1661192446_30-kartinkin-net-p-fon-dlya-prezentatsii-emotsii-krasivo-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8" t="395" r="-334" b="355"/>
          <a:stretch/>
        </p:blipFill>
        <p:spPr bwMode="auto">
          <a:xfrm rot="5400000">
            <a:off x="1328868" y="-960715"/>
            <a:ext cx="6480720" cy="87794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Desktop\emotional-intelligence-banne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93" y="764703"/>
            <a:ext cx="8869595" cy="5424737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ятно 2 2"/>
          <p:cNvSpPr/>
          <p:nvPr/>
        </p:nvSpPr>
        <p:spPr>
          <a:xfrm rot="2100000">
            <a:off x="5152455" y="193704"/>
            <a:ext cx="3705918" cy="3734287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ятно 2 8"/>
          <p:cNvSpPr/>
          <p:nvPr/>
        </p:nvSpPr>
        <p:spPr>
          <a:xfrm rot="3540000">
            <a:off x="344913" y="1340020"/>
            <a:ext cx="2640135" cy="288772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23762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50800"/>
                <a:solidFill>
                  <a:srgbClr val="002060"/>
                </a:solidFill>
                <a:effectLst/>
              </a:rPr>
              <a:t>Спасибо</a:t>
            </a:r>
            <a:endParaRPr lang="ru-RU" sz="4000" b="1" cap="none" spc="0" dirty="0">
              <a:ln w="50800"/>
              <a:solidFill>
                <a:srgbClr val="002060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20072" y="1340768"/>
            <a:ext cx="295232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000" b="1" dirty="0">
                <a:ln w="50800"/>
                <a:solidFill>
                  <a:srgbClr val="002060"/>
                </a:solidFill>
              </a:rPr>
              <a:t>з</a:t>
            </a:r>
            <a:r>
              <a:rPr lang="ru-RU" sz="4000" b="1" dirty="0" smtClean="0">
                <a:ln w="50800"/>
                <a:solidFill>
                  <a:srgbClr val="002060"/>
                </a:solidFill>
              </a:rPr>
              <a:t>а</a:t>
            </a:r>
          </a:p>
          <a:p>
            <a:pPr algn="ctr"/>
            <a:r>
              <a:rPr lang="ru-RU" sz="4000" b="1" dirty="0">
                <a:ln w="50800"/>
                <a:solidFill>
                  <a:srgbClr val="002060"/>
                </a:solidFill>
              </a:rPr>
              <a:t>в</a:t>
            </a:r>
            <a:r>
              <a:rPr lang="ru-RU" sz="4000" b="1" cap="none" spc="0" dirty="0" smtClean="0">
                <a:ln w="50800"/>
                <a:solidFill>
                  <a:srgbClr val="002060"/>
                </a:solidFill>
                <a:effectLst/>
              </a:rPr>
              <a:t>нимание!</a:t>
            </a:r>
            <a:endParaRPr lang="ru-RU" sz="4000" b="1" cap="none" spc="0" dirty="0">
              <a:ln w="50800"/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9916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Эмоциональный интеллект дете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Эмоциональный интеллект детей</Template>
  <TotalTime>1</TotalTime>
  <Words>378</Words>
  <Application>Microsoft Office PowerPoint</Application>
  <PresentationFormat>Экран (4:3)</PresentationFormat>
  <Paragraphs>79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Эмоциональный интеллект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Михайлов</dc:creator>
  <cp:lastModifiedBy>Владимир Михайлов</cp:lastModifiedBy>
  <cp:revision>1</cp:revision>
  <dcterms:created xsi:type="dcterms:W3CDTF">2023-07-06T19:59:43Z</dcterms:created>
  <dcterms:modified xsi:type="dcterms:W3CDTF">2023-07-06T20:00:50Z</dcterms:modified>
</cp:coreProperties>
</file>