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99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58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A95F2-9885-404C-AD4A-CE1D03F53848}" type="datetimeFigureOut">
              <a:rPr lang="ru-RU" smtClean="0"/>
              <a:t>30.05.2023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5C929-B9F5-44D5-8407-1EF0902046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45323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A95F2-9885-404C-AD4A-CE1D03F53848}" type="datetimeFigureOut">
              <a:rPr lang="ru-RU" smtClean="0"/>
              <a:t>30.05.2023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5C929-B9F5-44D5-8407-1EF0902046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063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A95F2-9885-404C-AD4A-CE1D03F53848}" type="datetimeFigureOut">
              <a:rPr lang="ru-RU" smtClean="0"/>
              <a:t>30.05.2023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5C929-B9F5-44D5-8407-1EF0902046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92434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A95F2-9885-404C-AD4A-CE1D03F53848}" type="datetimeFigureOut">
              <a:rPr lang="ru-RU" smtClean="0"/>
              <a:t>30.05.2023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5C929-B9F5-44D5-8407-1EF0902046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00334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A95F2-9885-404C-AD4A-CE1D03F53848}" type="datetimeFigureOut">
              <a:rPr lang="ru-RU" smtClean="0"/>
              <a:t>30.05.2023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5C929-B9F5-44D5-8407-1EF0902046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35890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A95F2-9885-404C-AD4A-CE1D03F53848}" type="datetimeFigureOut">
              <a:rPr lang="ru-RU" smtClean="0"/>
              <a:t>30.05.2023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5C929-B9F5-44D5-8407-1EF0902046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40779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A95F2-9885-404C-AD4A-CE1D03F53848}" type="datetimeFigureOut">
              <a:rPr lang="ru-RU" smtClean="0"/>
              <a:t>30.05.2023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5C929-B9F5-44D5-8407-1EF0902046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59962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A95F2-9885-404C-AD4A-CE1D03F53848}" type="datetimeFigureOut">
              <a:rPr lang="ru-RU" smtClean="0"/>
              <a:t>30.05.2023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5C929-B9F5-44D5-8407-1EF0902046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20040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A95F2-9885-404C-AD4A-CE1D03F53848}" type="datetimeFigureOut">
              <a:rPr lang="ru-RU" smtClean="0"/>
              <a:t>30.05.2023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5C929-B9F5-44D5-8407-1EF0902046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648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A95F2-9885-404C-AD4A-CE1D03F53848}" type="datetimeFigureOut">
              <a:rPr lang="ru-RU" smtClean="0"/>
              <a:t>30.05.2023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5C929-B9F5-44D5-8407-1EF0902046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88496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A95F2-9885-404C-AD4A-CE1D03F53848}" type="datetimeFigureOut">
              <a:rPr lang="ru-RU" smtClean="0"/>
              <a:t>30.05.2023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5C929-B9F5-44D5-8407-1EF0902046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08146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3A95F2-9885-404C-AD4A-CE1D03F53848}" type="datetimeFigureOut">
              <a:rPr lang="ru-RU" smtClean="0"/>
              <a:t>30.05.2023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75C929-B9F5-44D5-8407-1EF0902046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551510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jpeg"/><Relationship Id="rId4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5.png"/><Relationship Id="rId7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Desktop\1614804979_58-p-fon-dlya-prezentatsii-detskii-sad-6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8784976" cy="6588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918655" y="476672"/>
            <a:ext cx="3376052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МА ДОУ «Детский сад №16»</a:t>
            </a:r>
            <a:endParaRPr lang="ru-RU" sz="2000" b="1" cap="none" spc="0" dirty="0">
              <a:ln w="1905"/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5656" y="1916832"/>
            <a:ext cx="8623836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i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Отчет по теме самообразования</a:t>
            </a:r>
          </a:p>
          <a:p>
            <a:pPr algn="ctr"/>
            <a:r>
              <a:rPr lang="ru-RU" sz="2800" b="1" i="1" cap="none" spc="0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«РАЗВИТИЕ ВОКАЛЬНЫХ СПОСОБНОСТЕЙ ДЕТЕЙ</a:t>
            </a:r>
          </a:p>
          <a:p>
            <a:pPr algn="ctr"/>
            <a:r>
              <a:rPr lang="ru-RU" sz="2800" b="1" i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ПОСРЕДСТВОМ МУЗЫКАЛЬНЫХ ИГР И УПРАЖНЕНИЙ»</a:t>
            </a:r>
            <a:endParaRPr lang="ru-RU" sz="2800" b="1" i="1" cap="none" spc="0" dirty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076056" y="3501008"/>
            <a:ext cx="2704587" cy="1015663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cap="none" spc="0" dirty="0" smtClean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Подготовила: </a:t>
            </a:r>
          </a:p>
          <a:p>
            <a:pPr algn="ctr"/>
            <a:r>
              <a:rPr lang="ru-RU" sz="2000" b="1" cap="none" spc="0" dirty="0" smtClean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муз. руководитель</a:t>
            </a:r>
          </a:p>
          <a:p>
            <a:pPr algn="ctr"/>
            <a:r>
              <a:rPr lang="ru-RU" sz="2000" b="1" dirty="0" smtClean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Семенова М.В.</a:t>
            </a:r>
            <a:endParaRPr lang="ru-RU" sz="2000" b="1" cap="none" spc="0" dirty="0">
              <a:ln w="1905"/>
              <a:solidFill>
                <a:schemeClr val="accent5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Segoe Print" pitchFamily="2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339752" y="4869160"/>
            <a:ext cx="4704878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cap="none" spc="0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Г. Краснотурьинск (30 мая 2023 г.)</a:t>
            </a:r>
            <a:endParaRPr lang="ru-RU" sz="2400" b="1" cap="none" spc="0" dirty="0">
              <a:ln w="1905"/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549006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G:\Desktop\1614804979_58-p-fon-dlya-prezentatsii-detskii-sad-6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426" b="35004"/>
          <a:stretch/>
        </p:blipFill>
        <p:spPr bwMode="auto">
          <a:xfrm>
            <a:off x="179512" y="188640"/>
            <a:ext cx="8784976" cy="6432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11560" y="476672"/>
            <a:ext cx="7955896" cy="70788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4">
              <a:avLst/>
            </a:prstTxWarp>
            <a:spAutoFit/>
          </a:bodyPr>
          <a:lstStyle/>
          <a:p>
            <a:pPr algn="ctr"/>
            <a:r>
              <a:rPr lang="ru-RU" sz="4000" b="1" cap="none" spc="0" dirty="0" smtClean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Музыкально-дидактические игры:</a:t>
            </a:r>
            <a:endParaRPr lang="ru-RU" sz="4000" b="1" cap="none" spc="0" dirty="0">
              <a:ln w="1905"/>
              <a:solidFill>
                <a:schemeClr val="accent5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8195" name="Picture 3" descr="G:\Desktop\Моментальный снимок 1 (25.05.2023 15-22)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r="12656"/>
          <a:stretch/>
        </p:blipFill>
        <p:spPr bwMode="auto">
          <a:xfrm>
            <a:off x="611560" y="1484784"/>
            <a:ext cx="3243943" cy="24479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G:\Desktop\Моментальный снимок 1 (25.05.2023 15-23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484784"/>
            <a:ext cx="4343400" cy="24479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 descr="G:\Desktop\1653652569_33-kartinkof-club-p-parovozik-veselii-kartinka-35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149080"/>
            <a:ext cx="3103893" cy="232792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012160" y="4221088"/>
            <a:ext cx="185236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2000" b="1" i="1" dirty="0" smtClean="0">
                <a:ln w="50800"/>
                <a:solidFill>
                  <a:srgbClr val="C00000"/>
                </a:solidFill>
              </a:rPr>
              <a:t>Музыкальный </a:t>
            </a:r>
          </a:p>
          <a:p>
            <a:pPr algn="ctr"/>
            <a:r>
              <a:rPr lang="ru-RU" sz="2000" b="1" i="1" dirty="0" smtClean="0">
                <a:ln w="50800"/>
                <a:solidFill>
                  <a:srgbClr val="C00000"/>
                </a:solidFill>
              </a:rPr>
              <a:t>паровоз</a:t>
            </a:r>
            <a:endParaRPr lang="ru-RU" sz="2000" b="1" i="1" cap="none" spc="0" dirty="0">
              <a:ln w="50800"/>
              <a:solidFill>
                <a:srgbClr val="C00000"/>
              </a:solidFill>
              <a:effectLst/>
            </a:endParaRPr>
          </a:p>
        </p:txBody>
      </p:sp>
      <p:pic>
        <p:nvPicPr>
          <p:cNvPr id="8198" name="Picture 6" descr="G:\Desktop\unnamed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092" y="4152628"/>
            <a:ext cx="2372716" cy="237271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483768" y="4365104"/>
            <a:ext cx="2206823" cy="1015663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cap="none" spc="0" dirty="0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Песенная</a:t>
            </a:r>
          </a:p>
          <a:p>
            <a:pPr algn="ctr"/>
            <a:r>
              <a:rPr lang="ru-RU" sz="2000" b="1" dirty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</a:t>
            </a:r>
            <a:r>
              <a:rPr lang="ru-RU" sz="2000" b="1" dirty="0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опилка</a:t>
            </a:r>
            <a:endParaRPr lang="ru-RU" sz="2000" b="1" dirty="0" smtClean="0">
              <a:ln w="1905"/>
              <a:solidFill>
                <a:srgbClr val="0000FF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r>
              <a:rPr lang="ru-RU" sz="2000" b="1" cap="none" spc="0" dirty="0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«ДО-МИ-</a:t>
            </a:r>
            <a:r>
              <a:rPr lang="ru-RU" sz="2000" b="1" cap="none" spc="0" dirty="0" err="1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СОЛЬка</a:t>
            </a:r>
            <a:r>
              <a:rPr lang="ru-RU" sz="2000" b="1" cap="none" spc="0" dirty="0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»</a:t>
            </a:r>
            <a:endParaRPr lang="ru-RU" sz="2000" b="1" cap="none" spc="0" dirty="0">
              <a:ln w="1905"/>
              <a:solidFill>
                <a:srgbClr val="0000FF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904236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G:\Desktop\1614804979_58-p-fon-dlya-prezentatsii-detskii-sad-6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426" b="35004"/>
          <a:stretch/>
        </p:blipFill>
        <p:spPr bwMode="auto">
          <a:xfrm>
            <a:off x="179512" y="188640"/>
            <a:ext cx="8784976" cy="6432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475656" y="692696"/>
            <a:ext cx="6048672" cy="792089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>
                <a:gd name="adj" fmla="val 50000"/>
              </a:avLst>
            </a:prstTxWarp>
            <a:spAutoFit/>
          </a:bodyPr>
          <a:lstStyle/>
          <a:p>
            <a:pPr algn="ctr"/>
            <a:r>
              <a:rPr lang="ru-RU" sz="4400" b="1" dirty="0" smtClean="0">
                <a:ln w="1905"/>
                <a:solidFill>
                  <a:srgbClr val="9933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Работа с родителями:</a:t>
            </a:r>
            <a:endParaRPr lang="ru-RU" sz="4400" b="1" cap="none" spc="0" dirty="0">
              <a:ln w="1905"/>
              <a:solidFill>
                <a:srgbClr val="9933FF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9220" name="Picture 4" descr="G:\Desktop\Моментальный снимок 1 (25.05.2023 15-37)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01" r="9147"/>
          <a:stretch/>
        </p:blipFill>
        <p:spPr bwMode="auto">
          <a:xfrm>
            <a:off x="467544" y="2348880"/>
            <a:ext cx="4625483" cy="324036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1" name="Picture 5" descr="G:\Desktop\000507496_1-a8569a8427c63e0286f58fad624a887d-768x994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060848"/>
            <a:ext cx="3099532" cy="401163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0625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G:\Desktop\1614804979_58-p-fon-dlya-prezentatsii-detskii-sad-6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426" b="35004"/>
          <a:stretch/>
        </p:blipFill>
        <p:spPr bwMode="auto">
          <a:xfrm>
            <a:off x="179512" y="188640"/>
            <a:ext cx="8784976" cy="6432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11560" y="476672"/>
            <a:ext cx="8078685" cy="70788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ru-RU" sz="4000" b="1" cap="none" spc="0" dirty="0" smtClean="0">
                <a:ln w="1905"/>
                <a:solidFill>
                  <a:srgbClr val="9933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Трансляция педагогического опыта:</a:t>
            </a:r>
            <a:endParaRPr lang="ru-RU" sz="4000" b="1" cap="none" spc="0" dirty="0">
              <a:ln w="1905"/>
              <a:solidFill>
                <a:srgbClr val="9933FF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5" name="Picture 8" descr="G:\Desktop\dfd1837e159e0a272349c9f682dbcc0b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214806"/>
            <a:ext cx="4752528" cy="311420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G:\Desktop\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268760"/>
            <a:ext cx="3696411" cy="2772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36847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G:\Desktop\1614804979_58-p-fon-dlya-prezentatsii-detskii-sad-6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426" b="35004"/>
          <a:stretch/>
        </p:blipFill>
        <p:spPr bwMode="auto">
          <a:xfrm>
            <a:off x="179512" y="188640"/>
            <a:ext cx="8784976" cy="6432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G:\Desktop\Моментальный снимок 1 (28.05.2023 10-34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861048"/>
            <a:ext cx="4343400" cy="24479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027" name="Picture 3" descr="G:\Desktop\милана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684"/>
          <a:stretch/>
        </p:blipFill>
        <p:spPr bwMode="auto">
          <a:xfrm>
            <a:off x="5220072" y="3861048"/>
            <a:ext cx="3314700" cy="24479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2" name="Прямоугольник 1"/>
          <p:cNvSpPr/>
          <p:nvPr/>
        </p:nvSpPr>
        <p:spPr>
          <a:xfrm>
            <a:off x="611560" y="404664"/>
            <a:ext cx="8064896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i="1" dirty="0">
                <a:solidFill>
                  <a:schemeClr val="accent2">
                    <a:lumMod val="75000"/>
                  </a:schemeClr>
                </a:solidFill>
              </a:rPr>
              <a:t>В результате данной работы</a:t>
            </a:r>
            <a: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</a:rPr>
              <a:t>:</a:t>
            </a:r>
          </a:p>
          <a:p>
            <a:pPr algn="just"/>
            <a:endParaRPr lang="ru-RU" sz="2000" b="1" i="1" dirty="0">
              <a:solidFill>
                <a:schemeClr val="accent2">
                  <a:lumMod val="75000"/>
                </a:schemeClr>
              </a:solidFill>
            </a:endParaRPr>
          </a:p>
          <a:p>
            <a:pPr marL="342900" lvl="0" indent="-342900" algn="just">
              <a:buFont typeface="Arial" pitchFamily="34" charset="0"/>
              <a:buChar char="•"/>
            </a:pPr>
            <a:r>
              <a:rPr lang="ru-RU" sz="2000" b="1" dirty="0">
                <a:solidFill>
                  <a:srgbClr val="0000FF"/>
                </a:solidFill>
              </a:rPr>
              <a:t>улучшилась способность к песенным импровизациям; </a:t>
            </a:r>
          </a:p>
          <a:p>
            <a:pPr marL="342900" lvl="0" indent="-342900" algn="just">
              <a:buFont typeface="Arial" pitchFamily="34" charset="0"/>
              <a:buChar char="•"/>
            </a:pPr>
            <a:r>
              <a:rPr lang="ru-RU" sz="2000" b="1" dirty="0">
                <a:solidFill>
                  <a:srgbClr val="0000FF"/>
                </a:solidFill>
              </a:rPr>
              <a:t>дети стали активно </a:t>
            </a:r>
            <a:r>
              <a:rPr lang="ru-RU" sz="2000" b="1" dirty="0" smtClean="0">
                <a:solidFill>
                  <a:srgbClr val="0000FF"/>
                </a:solidFill>
              </a:rPr>
              <a:t>пользоваться средствами</a:t>
            </a:r>
            <a:r>
              <a:rPr lang="ru-RU" sz="2000" b="1" dirty="0">
                <a:solidFill>
                  <a:srgbClr val="0000FF"/>
                </a:solidFill>
              </a:rPr>
              <a:t> песенной выразительности;</a:t>
            </a:r>
          </a:p>
          <a:p>
            <a:pPr marL="342900" lvl="0" indent="-342900" algn="just">
              <a:buFont typeface="Arial" pitchFamily="34" charset="0"/>
              <a:buChar char="•"/>
            </a:pPr>
            <a:r>
              <a:rPr lang="ru-RU" sz="2000" b="1" dirty="0">
                <a:solidFill>
                  <a:srgbClr val="0000FF"/>
                </a:solidFill>
              </a:rPr>
              <a:t>повысилась эмоциональная отзывчивость на музыку, умение различать чувства, настроения музыки и сопоставлять их с соответствующими песенными </a:t>
            </a:r>
            <a:r>
              <a:rPr lang="ru-RU" sz="2000" b="1" dirty="0" smtClean="0">
                <a:solidFill>
                  <a:srgbClr val="0000FF"/>
                </a:solidFill>
              </a:rPr>
              <a:t>проявлениями;</a:t>
            </a:r>
            <a:endParaRPr lang="ru-RU" sz="2000" b="1" dirty="0">
              <a:solidFill>
                <a:srgbClr val="0000FF"/>
              </a:solidFill>
            </a:endParaRPr>
          </a:p>
          <a:p>
            <a:pPr marL="342900" lvl="0" indent="-342900" algn="just">
              <a:buFont typeface="Arial" pitchFamily="34" charset="0"/>
              <a:buChar char="•"/>
            </a:pPr>
            <a:r>
              <a:rPr lang="ru-RU" sz="2000" b="1" dirty="0">
                <a:solidFill>
                  <a:srgbClr val="0000FF"/>
                </a:solidFill>
              </a:rPr>
              <a:t>дети стали больше проявлять песенную активность, инициативность, участвуя в игре.</a:t>
            </a:r>
          </a:p>
        </p:txBody>
      </p:sp>
    </p:spTree>
    <p:extLst>
      <p:ext uri="{BB962C8B-B14F-4D97-AF65-F5344CB8AC3E}">
        <p14:creationId xmlns:p14="http://schemas.microsoft.com/office/powerpoint/2010/main" val="33004015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G:\Desktop\1614804979_58-p-fon-dlya-prezentatsii-detskii-sad-6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426" b="35004"/>
          <a:stretch/>
        </p:blipFill>
        <p:spPr bwMode="auto">
          <a:xfrm>
            <a:off x="179512" y="188640"/>
            <a:ext cx="8784976" cy="6432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G:\Desktop\ДИПЛОМЫ, ФОТО сайт\дипломы январь-июль 2023\IMG_20230301_07501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772816"/>
            <a:ext cx="2727000" cy="3636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411760" y="476672"/>
            <a:ext cx="4824536" cy="792089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>
                <a:gd name="adj" fmla="val 50000"/>
              </a:avLst>
            </a:prstTxWarp>
            <a:spAutoFit/>
          </a:bodyPr>
          <a:lstStyle/>
          <a:p>
            <a:pPr algn="ctr"/>
            <a:r>
              <a:rPr lang="ru-RU" sz="4400" b="1" dirty="0" smtClean="0">
                <a:ln w="1905"/>
                <a:solidFill>
                  <a:srgbClr val="9933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Конкурсы:</a:t>
            </a:r>
            <a:endParaRPr lang="ru-RU" sz="4400" b="1" cap="none" spc="0" dirty="0">
              <a:ln w="1905"/>
              <a:solidFill>
                <a:srgbClr val="9933FF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2051" name="Picture 3" descr="G:\Desktop\ДИПЛОМЫ, ФОТО сайт\дипломы январь-июль 2023\Доронина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2204864"/>
            <a:ext cx="2570617" cy="3636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G:\Desktop\ДИПЛОМЫ, ФОТО сайт\дипломы июль-декабрь 2022\1  место,  5 года, композ-ролик, МАДОУ 16 Мария Семенова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772816"/>
            <a:ext cx="2570157" cy="363502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55967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G:\Desktop\1614804979_58-p-fon-dlya-prezentatsii-detskii-sad-6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426" b="35004"/>
          <a:stretch/>
        </p:blipFill>
        <p:spPr bwMode="auto">
          <a:xfrm>
            <a:off x="179512" y="188640"/>
            <a:ext cx="8784976" cy="6432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035920" y="1412776"/>
            <a:ext cx="5186035" cy="341632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ru-RU" sz="7200" b="1" cap="none" spc="0" dirty="0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СПАСИБО</a:t>
            </a:r>
          </a:p>
          <a:p>
            <a:pPr algn="ctr"/>
            <a:r>
              <a:rPr lang="ru-RU" sz="7200" b="1" dirty="0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ЗА </a:t>
            </a:r>
          </a:p>
          <a:p>
            <a:pPr algn="ctr"/>
            <a:r>
              <a:rPr lang="ru-RU" sz="7200" b="1" dirty="0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ВНИМАНИЕ!</a:t>
            </a:r>
            <a:endParaRPr lang="ru-RU" sz="7200" b="1" cap="none" spc="0" dirty="0">
              <a:ln w="1905"/>
              <a:solidFill>
                <a:srgbClr val="00B0F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9838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G:\Desktop\1614804979_58-p-fon-dlya-prezentatsii-detskii-sad-6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426" b="35004"/>
          <a:stretch/>
        </p:blipFill>
        <p:spPr bwMode="auto">
          <a:xfrm>
            <a:off x="179512" y="246131"/>
            <a:ext cx="8784976" cy="6432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67544" y="404664"/>
            <a:ext cx="828092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i="1" dirty="0" smtClean="0">
                <a:solidFill>
                  <a:srgbClr val="7030A0"/>
                </a:solidFill>
              </a:rPr>
              <a:t>Федеральный государственный стандарт дошкольного образования предполагает</a:t>
            </a:r>
            <a:r>
              <a:rPr lang="ru-RU" sz="2800" b="1" i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sz="2800" b="1" dirty="0" smtClean="0">
                <a:solidFill>
                  <a:schemeClr val="accent4">
                    <a:lumMod val="75000"/>
                  </a:schemeClr>
                </a:solidFill>
              </a:rPr>
              <a:t>«развитие </a:t>
            </a:r>
            <a:r>
              <a:rPr lang="ru-RU" sz="2800" b="1" dirty="0">
                <a:solidFill>
                  <a:schemeClr val="accent4">
                    <a:lumMod val="75000"/>
                  </a:schemeClr>
                </a:solidFill>
              </a:rPr>
              <a:t>предпосылок целостно-смыслового восприятия и понимания произведений музыкального искусства, восприятия музыки, реализация самостоятельной творческой </a:t>
            </a:r>
            <a:r>
              <a:rPr lang="ru-RU" sz="2800" b="1" dirty="0" smtClean="0">
                <a:solidFill>
                  <a:schemeClr val="accent4">
                    <a:lumMod val="75000"/>
                  </a:schemeClr>
                </a:solidFill>
              </a:rPr>
              <a:t>деятельности»</a:t>
            </a:r>
            <a:endParaRPr lang="ru-RU" sz="28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5" name="Picture 3" descr="C:\ДЕТСКИЙ САД 16\МУЗЫКА\ВИДЕО И ФОТО\неделя музыки\1234\Слайд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381" t="49523" r="1309" b="4920"/>
          <a:stretch/>
        </p:blipFill>
        <p:spPr bwMode="auto">
          <a:xfrm>
            <a:off x="3635896" y="3356992"/>
            <a:ext cx="4234543" cy="3124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01016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G:\Desktop\1614804979_58-p-fon-dlya-prezentatsii-detskii-sad-6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426" b="35004"/>
          <a:stretch/>
        </p:blipFill>
        <p:spPr bwMode="auto">
          <a:xfrm>
            <a:off x="179512" y="246131"/>
            <a:ext cx="8784976" cy="6432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95536" y="1052736"/>
            <a:ext cx="828092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i="1" dirty="0">
                <a:solidFill>
                  <a:srgbClr val="002060"/>
                </a:solidFill>
              </a:rPr>
              <a:t>Пение формируется весь комплекс музыкальных способностей: эмоциональная отзывчивость на музыку, ладовое чувство, музыкально-слуховые представления, чувство ритма. Пение активизирует умственные способности, развивает эстетические и нравственные представления детей.</a:t>
            </a:r>
          </a:p>
        </p:txBody>
      </p:sp>
      <p:pic>
        <p:nvPicPr>
          <p:cNvPr id="4099" name="Picture 3" descr="G:\Desktop\lx28_2szSdU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933056"/>
            <a:ext cx="7668344" cy="192914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2601898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G:\Desktop\1614804979_58-p-fon-dlya-prezentatsii-detskii-sad-6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426" b="35004"/>
          <a:stretch/>
        </p:blipFill>
        <p:spPr bwMode="auto">
          <a:xfrm>
            <a:off x="179512" y="260648"/>
            <a:ext cx="8784976" cy="6432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23528" y="836712"/>
            <a:ext cx="864096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>
                <a:solidFill>
                  <a:srgbClr val="FF0000"/>
                </a:solidFill>
              </a:rPr>
              <a:t>Цель:</a:t>
            </a:r>
            <a:r>
              <a:rPr lang="ru-RU" sz="2800" b="1" dirty="0">
                <a:solidFill>
                  <a:srgbClr val="7030A0"/>
                </a:solidFill>
              </a:rPr>
              <a:t> </a:t>
            </a:r>
            <a:r>
              <a:rPr lang="ru-RU" sz="2800" b="1" i="1" dirty="0">
                <a:solidFill>
                  <a:srgbClr val="0070C0"/>
                </a:solidFill>
              </a:rPr>
              <a:t>повысить уровень </a:t>
            </a:r>
            <a:r>
              <a:rPr lang="ru-RU" sz="2800" b="1" i="1" dirty="0" smtClean="0">
                <a:solidFill>
                  <a:srgbClr val="0070C0"/>
                </a:solidFill>
              </a:rPr>
              <a:t>педагогической компетентности </a:t>
            </a:r>
            <a:r>
              <a:rPr lang="ru-RU" sz="2800" b="1" i="1" dirty="0">
                <a:solidFill>
                  <a:srgbClr val="0070C0"/>
                </a:solidFill>
              </a:rPr>
              <a:t>в вопросах вокального воспитания детей дошкольного возраста</a:t>
            </a:r>
            <a:r>
              <a:rPr lang="ru-RU" sz="2800" b="1" i="1" dirty="0" smtClean="0">
                <a:solidFill>
                  <a:srgbClr val="0070C0"/>
                </a:solidFill>
              </a:rPr>
              <a:t>.</a:t>
            </a:r>
          </a:p>
          <a:p>
            <a:endParaRPr lang="ru-RU" sz="2800" dirty="0">
              <a:solidFill>
                <a:srgbClr val="7030A0"/>
              </a:solidFill>
            </a:endParaRPr>
          </a:p>
          <a:p>
            <a:r>
              <a:rPr lang="ru-RU" sz="2800" b="1" dirty="0">
                <a:solidFill>
                  <a:srgbClr val="FF0000"/>
                </a:solidFill>
              </a:rPr>
              <a:t>Задачи:</a:t>
            </a:r>
          </a:p>
          <a:p>
            <a:pPr marL="457200" lvl="0" indent="-457200">
              <a:buFont typeface="Arial" pitchFamily="34" charset="0"/>
              <a:buChar char="•"/>
            </a:pPr>
            <a:r>
              <a:rPr lang="ru-RU" sz="2800" b="1" i="1" dirty="0">
                <a:solidFill>
                  <a:srgbClr val="002060"/>
                </a:solidFill>
              </a:rPr>
              <a:t>изучить передовую методическую литературу и опыт коллег по теме самообразования;</a:t>
            </a:r>
          </a:p>
          <a:p>
            <a:pPr marL="457200" lvl="0" indent="-457200">
              <a:buFont typeface="Arial" pitchFamily="34" charset="0"/>
              <a:buChar char="•"/>
            </a:pPr>
            <a:r>
              <a:rPr lang="ru-RU" sz="2800" b="1" i="1" dirty="0">
                <a:solidFill>
                  <a:srgbClr val="002060"/>
                </a:solidFill>
              </a:rPr>
              <a:t>провести диагностику уровня развития вокальных способностей  детей;</a:t>
            </a:r>
          </a:p>
          <a:p>
            <a:pPr marL="457200" lvl="0" indent="-457200">
              <a:buFont typeface="Arial" pitchFamily="34" charset="0"/>
              <a:buChar char="•"/>
            </a:pPr>
            <a:r>
              <a:rPr lang="ru-RU" sz="2800" b="1" i="1" dirty="0">
                <a:solidFill>
                  <a:srgbClr val="002060"/>
                </a:solidFill>
              </a:rPr>
              <a:t>разработать и внедрить в работу  учебно-методический комплект по обучению детей пению. </a:t>
            </a:r>
          </a:p>
        </p:txBody>
      </p:sp>
    </p:spTree>
    <p:extLst>
      <p:ext uri="{BB962C8B-B14F-4D97-AF65-F5344CB8AC3E}">
        <p14:creationId xmlns:p14="http://schemas.microsoft.com/office/powerpoint/2010/main" val="41222965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G:\Desktop\1614804979_58-p-fon-dlya-prezentatsii-detskii-sad-6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426" b="35004"/>
          <a:stretch/>
        </p:blipFill>
        <p:spPr bwMode="auto">
          <a:xfrm>
            <a:off x="179512" y="188640"/>
            <a:ext cx="8784976" cy="6432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83568" y="332656"/>
            <a:ext cx="7920880" cy="79208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solidFill>
                  <a:srgbClr val="9933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Методическая литература:</a:t>
            </a:r>
            <a:endParaRPr lang="ru-RU" sz="5400" b="1" cap="none" spc="0" dirty="0">
              <a:ln w="1905"/>
              <a:solidFill>
                <a:srgbClr val="9933FF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3076" name="Picture 4" descr="G:\Desktop\vokalno-khorovaya-rabota-v-detskom-sadu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42" t="17062" r="28042" b="16563"/>
          <a:stretch/>
        </p:blipFill>
        <p:spPr bwMode="auto">
          <a:xfrm rot="-780000">
            <a:off x="744098" y="3667234"/>
            <a:ext cx="1781159" cy="266173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G:\Desktop\9789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268760"/>
            <a:ext cx="1705149" cy="266429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G:\Desktop\700-nw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42" r="14685"/>
          <a:stretch/>
        </p:blipFill>
        <p:spPr bwMode="auto">
          <a:xfrm rot="780000">
            <a:off x="6344887" y="3669402"/>
            <a:ext cx="1784428" cy="252131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G:\Desktop\1014682609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268760"/>
            <a:ext cx="1691281" cy="2592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G:\Desktop\6203966052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4077072"/>
            <a:ext cx="1821750" cy="2429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41363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G:\Desktop\1614804979_58-p-fon-dlya-prezentatsii-detskii-sad-6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426" b="35004"/>
          <a:stretch/>
        </p:blipFill>
        <p:spPr bwMode="auto">
          <a:xfrm>
            <a:off x="179512" y="188640"/>
            <a:ext cx="8784976" cy="6432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259632" y="404664"/>
            <a:ext cx="6621621" cy="769441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ru-RU" sz="4400" b="1" dirty="0" smtClean="0">
                <a:ln w="1905"/>
                <a:solidFill>
                  <a:srgbClr val="9933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Онлайн-</a:t>
            </a:r>
            <a:r>
              <a:rPr lang="ru-RU" sz="4400" b="1" dirty="0" err="1" smtClean="0">
                <a:ln w="1905"/>
                <a:solidFill>
                  <a:srgbClr val="9933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вебинары</a:t>
            </a:r>
            <a:r>
              <a:rPr lang="ru-RU" sz="4400" b="1" dirty="0" smtClean="0">
                <a:ln w="1905"/>
                <a:solidFill>
                  <a:srgbClr val="9933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:</a:t>
            </a:r>
            <a:endParaRPr lang="ru-RU" sz="4400" b="1" cap="none" spc="0" dirty="0">
              <a:ln w="1905"/>
              <a:solidFill>
                <a:srgbClr val="9933FF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5122" name="Picture 2" descr="G:\Desktop\preemstvennost_v_obrazovanii_logo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84565"/>
            <a:ext cx="3456384" cy="194443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923928" y="1556792"/>
            <a:ext cx="489654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buFont typeface="Arial" pitchFamily="34" charset="0"/>
              <a:buChar char="•"/>
            </a:pPr>
            <a:r>
              <a:rPr lang="ru-RU" sz="2000" b="1" dirty="0" smtClean="0">
                <a:solidFill>
                  <a:srgbClr val="002060"/>
                </a:solidFill>
              </a:rPr>
              <a:t>«Все </a:t>
            </a:r>
            <a:r>
              <a:rPr lang="ru-RU" sz="2000" b="1" dirty="0">
                <a:solidFill>
                  <a:srgbClr val="002060"/>
                </a:solidFill>
              </a:rPr>
              <a:t>поют с удовольствием. Современные формы работы по пению с дошкольниками</a:t>
            </a:r>
            <a:r>
              <a:rPr lang="ru-RU" sz="2000" b="1" dirty="0" smtClean="0">
                <a:solidFill>
                  <a:srgbClr val="002060"/>
                </a:solidFill>
              </a:rPr>
              <a:t>»</a:t>
            </a:r>
          </a:p>
          <a:p>
            <a:pPr marL="342900" lvl="0" indent="-342900" algn="just">
              <a:buFont typeface="Arial" pitchFamily="34" charset="0"/>
              <a:buChar char="•"/>
            </a:pPr>
            <a:endParaRPr lang="ru-RU" sz="2000" b="1" dirty="0">
              <a:solidFill>
                <a:srgbClr val="002060"/>
              </a:solidFill>
            </a:endParaRPr>
          </a:p>
          <a:p>
            <a:pPr marL="342900" lvl="0" indent="-342900" algn="just">
              <a:buFont typeface="Arial" pitchFamily="34" charset="0"/>
              <a:buChar char="•"/>
            </a:pPr>
            <a:r>
              <a:rPr lang="ru-RU" sz="2000" b="1" dirty="0">
                <a:solidFill>
                  <a:srgbClr val="002060"/>
                </a:solidFill>
              </a:rPr>
              <a:t>«Вокальная дикция. Современный подход к артикуляции в пении»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139952" y="4365104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just"/>
            <a:r>
              <a:rPr lang="ru-RU" sz="2000" b="1" dirty="0">
                <a:solidFill>
                  <a:srgbClr val="002060"/>
                </a:solidFill>
              </a:rPr>
              <a:t>Серия музыкальных занятий по обучению детей пению А. </a:t>
            </a:r>
            <a:r>
              <a:rPr lang="ru-RU" sz="2000" b="1" dirty="0" err="1">
                <a:solidFill>
                  <a:srgbClr val="002060"/>
                </a:solidFill>
              </a:rPr>
              <a:t>Евтодьевой</a:t>
            </a:r>
            <a:r>
              <a:rPr lang="ru-RU" sz="2000" b="1" dirty="0">
                <a:solidFill>
                  <a:srgbClr val="002060"/>
                </a:solidFill>
              </a:rPr>
              <a:t> «Разговор о правильном пении»</a:t>
            </a:r>
          </a:p>
        </p:txBody>
      </p:sp>
      <p:pic>
        <p:nvPicPr>
          <p:cNvPr id="5123" name="Picture 3" descr="G:\Desktop\f1befec421544f06a8c730272b29752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861048"/>
            <a:ext cx="3481741" cy="195848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90492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G:\Desktop\1614804979_58-p-fon-dlya-prezentatsii-detskii-sad-6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426" b="35004"/>
          <a:stretch/>
        </p:blipFill>
        <p:spPr bwMode="auto">
          <a:xfrm>
            <a:off x="179512" y="188640"/>
            <a:ext cx="8784976" cy="6432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Блок-схема: магнитный диск 13"/>
          <p:cNvSpPr/>
          <p:nvPr/>
        </p:nvSpPr>
        <p:spPr>
          <a:xfrm>
            <a:off x="539552" y="2420888"/>
            <a:ext cx="1440160" cy="2376264"/>
          </a:xfrm>
          <a:prstGeom prst="flowChartMagneticDis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Блок-схема: магнитный диск 14"/>
          <p:cNvSpPr/>
          <p:nvPr/>
        </p:nvSpPr>
        <p:spPr>
          <a:xfrm>
            <a:off x="2843808" y="1916832"/>
            <a:ext cx="1440000" cy="1440160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Блок-схема: магнитный диск 16"/>
          <p:cNvSpPr/>
          <p:nvPr/>
        </p:nvSpPr>
        <p:spPr>
          <a:xfrm>
            <a:off x="5076056" y="2924944"/>
            <a:ext cx="1440000" cy="1872208"/>
          </a:xfrm>
          <a:prstGeom prst="flowChartMagneticDisk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Блок-схема: магнитный диск 18"/>
          <p:cNvSpPr/>
          <p:nvPr/>
        </p:nvSpPr>
        <p:spPr>
          <a:xfrm>
            <a:off x="7092280" y="1772816"/>
            <a:ext cx="1440000" cy="2376264"/>
          </a:xfrm>
          <a:prstGeom prst="flowChartMagneticDisk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1475656" y="692696"/>
            <a:ext cx="6048672" cy="792089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>
                <a:gd name="adj" fmla="val 50000"/>
              </a:avLst>
            </a:prstTxWarp>
            <a:spAutoFit/>
          </a:bodyPr>
          <a:lstStyle/>
          <a:p>
            <a:pPr algn="ctr"/>
            <a:r>
              <a:rPr lang="ru-RU" sz="4400" b="1" dirty="0" smtClean="0">
                <a:ln w="1905"/>
                <a:solidFill>
                  <a:srgbClr val="9933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Мониторинг</a:t>
            </a:r>
            <a:endParaRPr lang="ru-RU" sz="4400" b="1" cap="none" spc="0" dirty="0">
              <a:ln w="1905"/>
              <a:solidFill>
                <a:srgbClr val="9933FF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7020272" y="4149080"/>
            <a:ext cx="1539204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i="1" dirty="0" smtClean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Чувство</a:t>
            </a:r>
          </a:p>
          <a:p>
            <a:pPr algn="ctr"/>
            <a:r>
              <a:rPr lang="ru-RU" sz="2800" b="1" i="1" cap="none" spc="0" dirty="0" smtClean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ритма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5148064" y="4941168"/>
            <a:ext cx="1606529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i="1" cap="none" spc="0" dirty="0" smtClean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Ладовое </a:t>
            </a:r>
          </a:p>
          <a:p>
            <a:pPr algn="ctr"/>
            <a:r>
              <a:rPr lang="ru-RU" sz="2800" b="1" i="1" cap="none" spc="0" dirty="0" smtClean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чувство</a:t>
            </a:r>
            <a:endParaRPr lang="ru-RU" sz="2800" b="1" i="1" cap="none" spc="0" dirty="0">
              <a:ln w="1905"/>
              <a:solidFill>
                <a:schemeClr val="accent5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2195736" y="3429000"/>
            <a:ext cx="2662588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i="1" dirty="0" smtClean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Музыкально-</a:t>
            </a:r>
          </a:p>
          <a:p>
            <a:pPr algn="ctr"/>
            <a:r>
              <a:rPr lang="ru-RU" sz="2800" b="1" i="1" dirty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</a:t>
            </a:r>
            <a:r>
              <a:rPr lang="ru-RU" sz="2800" b="1" i="1" cap="none" spc="0" dirty="0" smtClean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луховые</a:t>
            </a:r>
          </a:p>
          <a:p>
            <a:pPr algn="ctr"/>
            <a:r>
              <a:rPr lang="ru-RU" sz="2800" b="1" i="1" dirty="0" smtClean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представления</a:t>
            </a:r>
            <a:endParaRPr lang="ru-RU" sz="2800" b="1" i="1" cap="none" spc="0" dirty="0" smtClean="0">
              <a:ln w="1905"/>
              <a:solidFill>
                <a:schemeClr val="accent5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251520" y="4869160"/>
            <a:ext cx="2315890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i="1" dirty="0" smtClean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Певческое </a:t>
            </a:r>
          </a:p>
          <a:p>
            <a:pPr algn="ctr"/>
            <a:r>
              <a:rPr lang="ru-RU" sz="2800" b="1" i="1" dirty="0" smtClean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Дыхание,</a:t>
            </a:r>
          </a:p>
          <a:p>
            <a:pPr algn="ctr"/>
            <a:r>
              <a:rPr lang="ru-RU" sz="2800" b="1" i="1" cap="none" spc="0" dirty="0" smtClean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артикуляция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611560" y="3717032"/>
            <a:ext cx="116730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5</a:t>
            </a:r>
            <a:r>
              <a:rPr lang="ru-RU" sz="4400" b="1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7</a:t>
            </a:r>
            <a:r>
              <a:rPr lang="ru-RU" sz="44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%</a:t>
            </a:r>
            <a:endParaRPr lang="ru-RU" sz="4400" b="1" cap="none" spc="0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2987824" y="2492896"/>
            <a:ext cx="116730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37%</a:t>
            </a:r>
            <a:endParaRPr lang="ru-RU" sz="4400" b="1" cap="none" spc="0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5220072" y="3789040"/>
            <a:ext cx="116730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18%</a:t>
            </a:r>
            <a:endParaRPr lang="ru-RU" sz="4400" b="1" cap="none" spc="0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7236296" y="3068960"/>
            <a:ext cx="116730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48%</a:t>
            </a:r>
            <a:endParaRPr lang="ru-RU" sz="4400" b="1" cap="none" spc="0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996636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G:\Desktop\1614804979_58-p-fon-dlya-prezentatsii-detskii-sad-6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426" b="35004"/>
          <a:stretch/>
        </p:blipFill>
        <p:spPr bwMode="auto">
          <a:xfrm>
            <a:off x="179512" y="188640"/>
            <a:ext cx="8784976" cy="6432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475656" y="260648"/>
            <a:ext cx="6768752" cy="908720"/>
          </a:xfrm>
          <a:prstGeom prst="rect">
            <a:avLst/>
          </a:prstGeom>
        </p:spPr>
        <p:txBody>
          <a:bodyPr wrap="square">
            <a:prstTxWarp prst="textPlain">
              <a:avLst/>
            </a:prstTxWarp>
            <a:spAutoFit/>
          </a:bodyPr>
          <a:lstStyle/>
          <a:p>
            <a:pPr lvl="1" algn="ctr"/>
            <a:r>
              <a:rPr lang="ru-RU" sz="2800" b="1" dirty="0" smtClean="0">
                <a:solidFill>
                  <a:srgbClr val="9933FF"/>
                </a:solidFill>
                <a:latin typeface="Arial" pitchFamily="34" charset="0"/>
                <a:cs typeface="Arial" pitchFamily="34" charset="0"/>
              </a:rPr>
              <a:t>Обновление содержания </a:t>
            </a:r>
          </a:p>
          <a:p>
            <a:pPr lvl="1" algn="ctr"/>
            <a:r>
              <a:rPr lang="ru-RU" sz="2800" b="1" dirty="0" smtClean="0">
                <a:solidFill>
                  <a:srgbClr val="9933FF"/>
                </a:solidFill>
                <a:latin typeface="Arial" pitchFamily="34" charset="0"/>
                <a:cs typeface="Arial" pitchFamily="34" charset="0"/>
              </a:rPr>
              <a:t>учебно-методического комплекта</a:t>
            </a:r>
            <a:endParaRPr lang="ru-RU" sz="2800" b="1" dirty="0">
              <a:solidFill>
                <a:srgbClr val="9933FF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6" descr="G:\Desktop\png-transparent-music-folder-illustration-text-brand-aqua-music-text-rectangle-logo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280" t="9285" r="20661" b="8698"/>
          <a:stretch/>
        </p:blipFill>
        <p:spPr bwMode="auto">
          <a:xfrm>
            <a:off x="539552" y="1052736"/>
            <a:ext cx="3456384" cy="2996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G:\Desktop\_W9ZwmHvUJ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916832"/>
            <a:ext cx="2736304" cy="182118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G:\Desktop\png-transparent-music-folder-illustration-text-brand-aqua-music-text-rectangle-logo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280" t="9285" r="20661" b="8698"/>
          <a:stretch/>
        </p:blipFill>
        <p:spPr bwMode="auto">
          <a:xfrm>
            <a:off x="539552" y="4005064"/>
            <a:ext cx="3384376" cy="2660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899592" y="1268760"/>
            <a:ext cx="275024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cap="none" spc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Сборник</a:t>
            </a:r>
          </a:p>
          <a:p>
            <a:pPr algn="ctr"/>
            <a:r>
              <a:rPr lang="ru-RU" sz="20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«Научусь я чисто петь»</a:t>
            </a:r>
            <a:endParaRPr lang="ru-RU" sz="2000" b="1" cap="none" spc="0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043608" y="3861048"/>
            <a:ext cx="238078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cap="none" spc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Сборник видеоигр </a:t>
            </a:r>
          </a:p>
          <a:p>
            <a:pPr algn="ctr"/>
            <a:r>
              <a:rPr lang="ru-RU" sz="2000" b="1" cap="none" spc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</a:t>
            </a:r>
            <a:r>
              <a:rPr lang="ru-RU" sz="20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Вдох-выдох</a:t>
            </a:r>
            <a:r>
              <a:rPr lang="ru-RU" sz="2000" b="1" cap="none" spc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»</a:t>
            </a:r>
            <a:endParaRPr lang="ru-RU" sz="2000" b="1" cap="none" spc="0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2" name="Picture 5" descr="G:\Desktop\Моментальный снимок 1 (04.11.2022 21-31)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38" t="14015" b="13348"/>
          <a:stretch/>
        </p:blipFill>
        <p:spPr bwMode="auto">
          <a:xfrm>
            <a:off x="827584" y="4653136"/>
            <a:ext cx="2736304" cy="176993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G:\Desktop\55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460782"/>
            <a:ext cx="3600400" cy="480053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40359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G:\Desktop\1614804979_58-p-fon-dlya-prezentatsii-detskii-sad-6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426" b="35004"/>
          <a:stretch/>
        </p:blipFill>
        <p:spPr bwMode="auto">
          <a:xfrm>
            <a:off x="179512" y="188640"/>
            <a:ext cx="8784976" cy="6432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G:\Desktop\png-transparent-music-folder-3d-digital-illustration-computer-icon-angle-font-music-blue-folder-angle-rectangle-photography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563" b="99414" l="5435" r="95000">
                        <a14:backgroundMark x1="33261" y1="87500" x2="33261" y2="87500"/>
                        <a14:backgroundMark x1="36739" y1="85742" x2="36739" y2="857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796" t="4464" r="21801" b="7367"/>
          <a:stretch/>
        </p:blipFill>
        <p:spPr bwMode="auto">
          <a:xfrm>
            <a:off x="467544" y="3861048"/>
            <a:ext cx="3014288" cy="2669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1520" y="3284984"/>
            <a:ext cx="388587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cap="none" spc="0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Сборник</a:t>
            </a:r>
          </a:p>
          <a:p>
            <a:pPr algn="ctr"/>
            <a:r>
              <a:rPr lang="ru-RU" sz="20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«Ты и я с песней лучшие друзья»</a:t>
            </a:r>
            <a:endParaRPr lang="ru-RU" sz="2000" b="1" cap="none" spc="0" dirty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6" name="Picture 2" descr="G:\Desktop\5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76672"/>
            <a:ext cx="3600400" cy="27003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G:\Desktop\65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061"/>
          <a:stretch/>
        </p:blipFill>
        <p:spPr bwMode="auto">
          <a:xfrm rot="16200000">
            <a:off x="5705940" y="3735222"/>
            <a:ext cx="2988707" cy="252028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G:\Desktop\53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88" r="13531"/>
          <a:stretch/>
        </p:blipFill>
        <p:spPr bwMode="auto">
          <a:xfrm>
            <a:off x="4860032" y="476672"/>
            <a:ext cx="2736304" cy="28042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G:\Desktop\deti-pojut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4869160"/>
            <a:ext cx="2234022" cy="148934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2857015"/>
      </p:ext>
    </p:extLst>
  </p:cSld>
  <p:clrMapOvr>
    <a:masterClrMapping/>
  </p:clrMapOvr>
</p:sld>
</file>

<file path=ppt/theme/theme1.xml><?xml version="1.0" encoding="utf-8"?>
<a:theme xmlns:a="http://schemas.openxmlformats.org/drawingml/2006/main" name="Самообразование 2023 (отчет)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Самообразование 2023 (отчет)</Template>
  <TotalTime>0</TotalTime>
  <Words>267</Words>
  <Application>Microsoft Office PowerPoint</Application>
  <PresentationFormat>Экран (4:3)</PresentationFormat>
  <Paragraphs>63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Самообразование 2023 (отчет)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Владимир Михайлов</dc:creator>
  <cp:lastModifiedBy>Владимир Михайлов</cp:lastModifiedBy>
  <cp:revision>1</cp:revision>
  <dcterms:created xsi:type="dcterms:W3CDTF">2023-05-30T06:53:27Z</dcterms:created>
  <dcterms:modified xsi:type="dcterms:W3CDTF">2023-05-30T06:54:02Z</dcterms:modified>
</cp:coreProperties>
</file>