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532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243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33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589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07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99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00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8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84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814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A95F2-9885-404C-AD4A-CE1D03F53848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5C929-B9F5-44D5-8407-1EF090204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5151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4804979_58-p-fon-dlya-prezentatsii-detskii-sad-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8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8655" y="476672"/>
            <a:ext cx="33760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 ДОУ «Детский сад №16»</a:t>
            </a:r>
            <a:endParaRPr lang="ru-RU" sz="20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656" y="1916832"/>
            <a:ext cx="862383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Отчет по теме самообразования</a:t>
            </a:r>
          </a:p>
          <a:p>
            <a:pPr algn="ctr"/>
            <a:r>
              <a:rPr lang="ru-RU" sz="2800" b="1" i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«РАЗВИТИЕ ВОКАЛЬНЫХ СПОСОБНОСТЕЙ ДЕТЕЙ</a:t>
            </a:r>
          </a:p>
          <a:p>
            <a:pPr algn="ctr"/>
            <a:r>
              <a:rPr lang="ru-RU" sz="28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ПОСРЕДСТВОМ МУЗЫКАЛЬНЫХ ИГР И УПРАЖНЕНИЙ»</a:t>
            </a:r>
            <a:endParaRPr lang="ru-RU" sz="2800" b="1" i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3501008"/>
            <a:ext cx="2704587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Подготовила: 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муз. руководитель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Семенова М.В.</a:t>
            </a:r>
            <a:endParaRPr lang="ru-RU" sz="2000" b="1" cap="none" spc="0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4869160"/>
            <a:ext cx="47048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Г. Краснотурьинск (30 мая 2023 г.)</a:t>
            </a:r>
            <a:endParaRPr lang="ru-RU" sz="24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4900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7955896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Музыкально-дидактические игры:</a:t>
            </a:r>
            <a:endParaRPr lang="ru-RU" sz="4000" b="1" cap="none" spc="0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5" name="Picture 3" descr="G:\Desktop\Моментальный снимок 1 (25.05.2023 15-2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6" r="12656"/>
          <a:stretch/>
        </p:blipFill>
        <p:spPr bwMode="auto">
          <a:xfrm>
            <a:off x="611560" y="1484784"/>
            <a:ext cx="3243943" cy="2447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Desktop\Моментальный снимок 1 (25.05.2023 15-2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84784"/>
            <a:ext cx="4343400" cy="2447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:\Desktop\1653652569_33-kartinkof-club-p-parovozik-veselii-kartinka-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49080"/>
            <a:ext cx="3103893" cy="23279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12160" y="4221088"/>
            <a:ext cx="18523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i="1" dirty="0" smtClean="0">
                <a:ln w="50800"/>
                <a:solidFill>
                  <a:srgbClr val="C00000"/>
                </a:solidFill>
              </a:rPr>
              <a:t>Музыкальный </a:t>
            </a:r>
          </a:p>
          <a:p>
            <a:pPr algn="ctr"/>
            <a:r>
              <a:rPr lang="ru-RU" sz="2000" b="1" i="1" dirty="0" smtClean="0">
                <a:ln w="50800"/>
                <a:solidFill>
                  <a:srgbClr val="C00000"/>
                </a:solidFill>
              </a:rPr>
              <a:t>паровоз</a:t>
            </a:r>
            <a:endParaRPr lang="ru-RU" sz="2000" b="1" i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8198" name="Picture 6" descr="G:\Desktop\unnam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92" y="4152628"/>
            <a:ext cx="2372716" cy="2372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83768" y="4365104"/>
            <a:ext cx="2206823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Песенная</a:t>
            </a:r>
          </a:p>
          <a:p>
            <a:pPr algn="ctr"/>
            <a:r>
              <a:rPr lang="ru-RU" sz="20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  <a:r>
              <a:rPr lang="ru-RU" sz="20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опилка</a:t>
            </a:r>
            <a:endParaRPr lang="ru-RU" sz="20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«ДО-МИ-</a:t>
            </a:r>
            <a:r>
              <a:rPr lang="ru-RU" sz="20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СОЛЬка</a:t>
            </a:r>
            <a:r>
              <a:rPr lang="ru-RU" sz="20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20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0423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75656" y="692696"/>
            <a:ext cx="6048672" cy="79208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 с родителями:</a:t>
            </a:r>
            <a:endParaRPr lang="ru-RU" sz="4400" b="1" cap="none" spc="0" dirty="0">
              <a:ln w="1905"/>
              <a:solidFill>
                <a:srgbClr val="99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20" name="Picture 4" descr="G:\Desktop\Моментальный снимок 1 (25.05.2023 15-37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1" r="9147"/>
          <a:stretch/>
        </p:blipFill>
        <p:spPr bwMode="auto">
          <a:xfrm>
            <a:off x="467544" y="2348880"/>
            <a:ext cx="4625483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G:\Desktop\000507496_1-a8569a8427c63e0286f58fad624a887d-768x99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60848"/>
            <a:ext cx="3099532" cy="40116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62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476672"/>
            <a:ext cx="8078685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Трансляция педагогического опыта:</a:t>
            </a:r>
            <a:endParaRPr lang="ru-RU" sz="4000" b="1" cap="none" spc="0" dirty="0">
              <a:ln w="1905"/>
              <a:solidFill>
                <a:srgbClr val="99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8" descr="G:\Desktop\dfd1837e159e0a272349c9f682dbcc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4806"/>
            <a:ext cx="4752528" cy="31142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Desktop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3696411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684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Desktop\Моментальный снимок 1 (28.05.2023 10-3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8"/>
            <a:ext cx="4343400" cy="2447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G:\Desktop\милана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84"/>
          <a:stretch/>
        </p:blipFill>
        <p:spPr bwMode="auto">
          <a:xfrm>
            <a:off x="5220072" y="3861048"/>
            <a:ext cx="3314700" cy="2447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611560" y="404664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В результате данной работы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algn="just"/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solidFill>
                  <a:srgbClr val="0000FF"/>
                </a:solidFill>
              </a:rPr>
              <a:t>улучшилась способность к песенным импровизациям; 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solidFill>
                  <a:srgbClr val="0000FF"/>
                </a:solidFill>
              </a:rPr>
              <a:t>дети стали активно </a:t>
            </a:r>
            <a:r>
              <a:rPr lang="ru-RU" sz="2000" b="1" dirty="0" smtClean="0">
                <a:solidFill>
                  <a:srgbClr val="0000FF"/>
                </a:solidFill>
              </a:rPr>
              <a:t>пользоваться средствами</a:t>
            </a:r>
            <a:r>
              <a:rPr lang="ru-RU" sz="2000" b="1" dirty="0">
                <a:solidFill>
                  <a:srgbClr val="0000FF"/>
                </a:solidFill>
              </a:rPr>
              <a:t> песенной выразительности;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solidFill>
                  <a:srgbClr val="0000FF"/>
                </a:solidFill>
              </a:rPr>
              <a:t>повысилась эмоциональная отзывчивость на музыку, умение различать чувства, настроения музыки и сопоставлять их с соответствующими песенными </a:t>
            </a:r>
            <a:r>
              <a:rPr lang="ru-RU" sz="2000" b="1" dirty="0" smtClean="0">
                <a:solidFill>
                  <a:srgbClr val="0000FF"/>
                </a:solidFill>
              </a:rPr>
              <a:t>проявлениями;</a:t>
            </a:r>
            <a:endParaRPr lang="ru-RU" sz="2000" b="1" dirty="0">
              <a:solidFill>
                <a:srgbClr val="0000FF"/>
              </a:solidFill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solidFill>
                  <a:srgbClr val="0000FF"/>
                </a:solidFill>
              </a:rPr>
              <a:t>дети стали больше проявлять песенную активность, инициативность, участвуя в игре.</a:t>
            </a:r>
          </a:p>
        </p:txBody>
      </p:sp>
    </p:spTree>
    <p:extLst>
      <p:ext uri="{BB962C8B-B14F-4D97-AF65-F5344CB8AC3E}">
        <p14:creationId xmlns:p14="http://schemas.microsoft.com/office/powerpoint/2010/main" val="3300401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Desktop\ДИПЛОМЫ, ФОТО сайт\дипломы январь-июль 2023\IMG_20230301_075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2727000" cy="363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476672"/>
            <a:ext cx="4824536" cy="79208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Конкурсы:</a:t>
            </a:r>
            <a:endParaRPr lang="ru-RU" sz="4400" b="1" cap="none" spc="0" dirty="0">
              <a:ln w="1905"/>
              <a:solidFill>
                <a:srgbClr val="99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1" name="Picture 3" descr="G:\Desktop\ДИПЛОМЫ, ФОТО сайт\дипломы январь-июль 2023\Дорони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04864"/>
            <a:ext cx="2570617" cy="363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esktop\ДИПЛОМЫ, ФОТО сайт\дипломы июль-декабрь 2022\1  место,  5 года, композ-ролик, МАДОУ 16 Мария Семенов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72816"/>
            <a:ext cx="2570157" cy="36350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596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35920" y="1412776"/>
            <a:ext cx="5186035" cy="34163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7200" b="1" cap="none" spc="0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</a:t>
            </a:r>
          </a:p>
          <a:p>
            <a:pPr algn="ctr"/>
            <a:r>
              <a:rPr lang="ru-RU" sz="72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</a:t>
            </a:r>
          </a:p>
          <a:p>
            <a:pPr algn="ctr"/>
            <a:r>
              <a:rPr lang="ru-RU" sz="72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ВНИМАНИЕ!</a:t>
            </a:r>
            <a:endParaRPr lang="ru-RU" sz="7200" b="1" cap="none" spc="0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8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246131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04664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7030A0"/>
                </a:solidFill>
              </a:rPr>
              <a:t>Федеральный государственный стандарт дошкольного образования предполагает</a:t>
            </a: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«развитие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предпосылок целостно-смыслового восприятия и понимания произведений музыкального искусства, восприятия музыки, реализация самостоятельной творческой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деятельности»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3" descr="C:\ДЕТСКИЙ САД 16\МУЗЫКА\ВИДЕО И ФОТО\неделя музыки\1234\Слайд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1" t="49523" r="1309" b="4920"/>
          <a:stretch/>
        </p:blipFill>
        <p:spPr bwMode="auto">
          <a:xfrm>
            <a:off x="3635896" y="3356992"/>
            <a:ext cx="4234543" cy="3124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10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246131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052736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Пение формируется весь комплекс музыкальных способностей: эмоциональная отзывчивость на музыку, ладовое чувство, музыкально-слуховые представления, чувство ритма. Пение активизирует умственные способности, развивает эстетические и нравственные представления детей.</a:t>
            </a:r>
          </a:p>
        </p:txBody>
      </p:sp>
      <p:pic>
        <p:nvPicPr>
          <p:cNvPr id="4099" name="Picture 3" descr="G:\Desktop\lx28_2szSd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33056"/>
            <a:ext cx="7668344" cy="1929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018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260648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836712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Цель: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i="1" dirty="0">
                <a:solidFill>
                  <a:srgbClr val="0070C0"/>
                </a:solidFill>
              </a:rPr>
              <a:t>повысить уровень </a:t>
            </a:r>
            <a:r>
              <a:rPr lang="ru-RU" sz="2800" b="1" i="1" dirty="0" smtClean="0">
                <a:solidFill>
                  <a:srgbClr val="0070C0"/>
                </a:solidFill>
              </a:rPr>
              <a:t>педагогической компетентности </a:t>
            </a:r>
            <a:r>
              <a:rPr lang="ru-RU" sz="2800" b="1" i="1" dirty="0">
                <a:solidFill>
                  <a:srgbClr val="0070C0"/>
                </a:solidFill>
              </a:rPr>
              <a:t>в вопросах вокального воспитания детей дошкольного возраста</a:t>
            </a:r>
            <a:r>
              <a:rPr lang="ru-RU" sz="2800" b="1" i="1" dirty="0" smtClean="0">
                <a:solidFill>
                  <a:srgbClr val="0070C0"/>
                </a:solidFill>
              </a:rPr>
              <a:t>.</a:t>
            </a:r>
          </a:p>
          <a:p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b="1" dirty="0">
                <a:solidFill>
                  <a:srgbClr val="FF0000"/>
                </a:solidFill>
              </a:rPr>
              <a:t>Задачи: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i="1" dirty="0">
                <a:solidFill>
                  <a:srgbClr val="002060"/>
                </a:solidFill>
              </a:rPr>
              <a:t>изучить передовую методическую литературу и опыт коллег по теме самообразования;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i="1" dirty="0">
                <a:solidFill>
                  <a:srgbClr val="002060"/>
                </a:solidFill>
              </a:rPr>
              <a:t>провести диагностику уровня развития вокальных способностей  детей;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i="1" dirty="0">
                <a:solidFill>
                  <a:srgbClr val="002060"/>
                </a:solidFill>
              </a:rPr>
              <a:t>разработать и внедрить в работу  учебно-методический комплект по обучению детей пению. </a:t>
            </a:r>
          </a:p>
        </p:txBody>
      </p:sp>
    </p:spTree>
    <p:extLst>
      <p:ext uri="{BB962C8B-B14F-4D97-AF65-F5344CB8AC3E}">
        <p14:creationId xmlns:p14="http://schemas.microsoft.com/office/powerpoint/2010/main" val="412229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332656"/>
            <a:ext cx="7920880" cy="7920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Методическая литература:</a:t>
            </a:r>
            <a:endParaRPr lang="ru-RU" sz="5400" b="1" cap="none" spc="0" dirty="0">
              <a:ln w="1905"/>
              <a:solidFill>
                <a:srgbClr val="99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6" name="Picture 4" descr="G:\Desktop\vokalno-khorovaya-rabota-v-detskom-sad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2" t="17062" r="28042" b="16563"/>
          <a:stretch/>
        </p:blipFill>
        <p:spPr bwMode="auto">
          <a:xfrm rot="-780000">
            <a:off x="744098" y="3667234"/>
            <a:ext cx="1781159" cy="2661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G:\Desktop\978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68760"/>
            <a:ext cx="1705149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Desktop\700-nw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2" r="14685"/>
          <a:stretch/>
        </p:blipFill>
        <p:spPr bwMode="auto">
          <a:xfrm rot="780000">
            <a:off x="6344887" y="3669402"/>
            <a:ext cx="1784428" cy="2521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Desktop\10146826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1691281" cy="259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:\Desktop\620396605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77072"/>
            <a:ext cx="1821750" cy="2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136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404664"/>
            <a:ext cx="6621621" cy="76944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Онлайн-</a:t>
            </a:r>
            <a:r>
              <a:rPr lang="ru-RU" sz="4400" b="1" dirty="0" err="1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вебинары</a:t>
            </a:r>
            <a:r>
              <a:rPr lang="ru-RU" sz="4400" b="1" dirty="0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sz="4400" b="1" cap="none" spc="0" dirty="0">
              <a:ln w="1905"/>
              <a:solidFill>
                <a:srgbClr val="99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G:\Desktop\preemstvennost_v_obrazovanii_logo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565"/>
            <a:ext cx="3456384" cy="19444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1556792"/>
            <a:ext cx="48965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«Все </a:t>
            </a:r>
            <a:r>
              <a:rPr lang="ru-RU" sz="2000" b="1" dirty="0">
                <a:solidFill>
                  <a:srgbClr val="002060"/>
                </a:solidFill>
              </a:rPr>
              <a:t>поют с удовольствием. Современные формы работы по пению с дошкольниками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</a:p>
          <a:p>
            <a:pPr marL="342900" lvl="0" indent="-342900" algn="just">
              <a:buFont typeface="Arial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«Вокальная дикция. Современный подход к артикуляции в пении»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436510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2000" b="1" dirty="0">
                <a:solidFill>
                  <a:srgbClr val="002060"/>
                </a:solidFill>
              </a:rPr>
              <a:t>Серия музыкальных занятий по обучению детей пению А. </a:t>
            </a:r>
            <a:r>
              <a:rPr lang="ru-RU" sz="2000" b="1" dirty="0" err="1">
                <a:solidFill>
                  <a:srgbClr val="002060"/>
                </a:solidFill>
              </a:rPr>
              <a:t>Евтодьевой</a:t>
            </a:r>
            <a:r>
              <a:rPr lang="ru-RU" sz="2000" b="1" dirty="0">
                <a:solidFill>
                  <a:srgbClr val="002060"/>
                </a:solidFill>
              </a:rPr>
              <a:t> «Разговор о правильном пении»</a:t>
            </a:r>
          </a:p>
        </p:txBody>
      </p:sp>
      <p:pic>
        <p:nvPicPr>
          <p:cNvPr id="5123" name="Picture 3" descr="G:\Desktop\f1befec421544f06a8c730272b29752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8"/>
            <a:ext cx="3481741" cy="1958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049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Блок-схема: магнитный диск 13"/>
          <p:cNvSpPr/>
          <p:nvPr/>
        </p:nvSpPr>
        <p:spPr>
          <a:xfrm>
            <a:off x="539552" y="2420888"/>
            <a:ext cx="1440160" cy="2376264"/>
          </a:xfrm>
          <a:prstGeom prst="flowChartMagneticDisk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магнитный диск 14"/>
          <p:cNvSpPr/>
          <p:nvPr/>
        </p:nvSpPr>
        <p:spPr>
          <a:xfrm>
            <a:off x="2843808" y="1916832"/>
            <a:ext cx="1440000" cy="144016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магнитный диск 16"/>
          <p:cNvSpPr/>
          <p:nvPr/>
        </p:nvSpPr>
        <p:spPr>
          <a:xfrm>
            <a:off x="5076056" y="2924944"/>
            <a:ext cx="1440000" cy="1872208"/>
          </a:xfrm>
          <a:prstGeom prst="flowChartMagneticDisk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магнитный диск 18"/>
          <p:cNvSpPr/>
          <p:nvPr/>
        </p:nvSpPr>
        <p:spPr>
          <a:xfrm>
            <a:off x="7092280" y="1772816"/>
            <a:ext cx="1440000" cy="2376264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75656" y="692696"/>
            <a:ext cx="6048672" cy="79208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Мониторинг</a:t>
            </a:r>
            <a:endParaRPr lang="ru-RU" sz="4400" b="1" cap="none" spc="0" dirty="0">
              <a:ln w="1905"/>
              <a:solidFill>
                <a:srgbClr val="99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20272" y="4149080"/>
            <a:ext cx="153920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Чувство</a:t>
            </a:r>
          </a:p>
          <a:p>
            <a:pPr algn="ctr"/>
            <a:r>
              <a:rPr lang="ru-RU" sz="2800" b="1" i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ритма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148064" y="4941168"/>
            <a:ext cx="160652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Ладовое </a:t>
            </a:r>
          </a:p>
          <a:p>
            <a:pPr algn="ctr"/>
            <a:r>
              <a:rPr lang="ru-RU" sz="2800" b="1" i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чувство</a:t>
            </a:r>
            <a:endParaRPr lang="ru-RU" sz="2800" b="1" i="1" cap="none" spc="0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95736" y="3429000"/>
            <a:ext cx="266258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Музыкально-</a:t>
            </a:r>
          </a:p>
          <a:p>
            <a:pPr algn="ctr"/>
            <a:r>
              <a:rPr lang="ru-RU" sz="2800" b="1" i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2800" b="1" i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луховые</a:t>
            </a:r>
          </a:p>
          <a:p>
            <a:pPr algn="ctr"/>
            <a:r>
              <a:rPr lang="ru-RU" sz="2800" b="1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представления</a:t>
            </a:r>
            <a:endParaRPr lang="ru-RU" sz="2800" b="1" i="1" cap="none" spc="0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1520" y="4869160"/>
            <a:ext cx="231589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Певческое </a:t>
            </a:r>
          </a:p>
          <a:p>
            <a:pPr algn="ctr"/>
            <a:r>
              <a:rPr lang="ru-RU" sz="2800" b="1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Дыхание,</a:t>
            </a:r>
          </a:p>
          <a:p>
            <a:pPr algn="ctr"/>
            <a:r>
              <a:rPr lang="ru-RU" sz="2800" b="1" i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артикуляция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11560" y="3717032"/>
            <a:ext cx="11673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r>
              <a:rPr lang="ru-RU" sz="44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r>
              <a:rPr lang="ru-RU" sz="4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%</a:t>
            </a:r>
            <a:endParaRPr lang="ru-RU" sz="44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987824" y="2492896"/>
            <a:ext cx="11673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37%</a:t>
            </a:r>
            <a:endParaRPr lang="ru-RU" sz="44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220072" y="3789040"/>
            <a:ext cx="11673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18%</a:t>
            </a:r>
            <a:endParaRPr lang="ru-RU" sz="44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236296" y="3068960"/>
            <a:ext cx="11673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48%</a:t>
            </a:r>
            <a:endParaRPr lang="ru-RU" sz="44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9663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260648"/>
            <a:ext cx="6768752" cy="908720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lvl="1" algn="ctr"/>
            <a:r>
              <a:rPr lang="ru-RU" sz="2800" b="1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Обновление содержания </a:t>
            </a:r>
          </a:p>
          <a:p>
            <a:pPr lvl="1" algn="ctr"/>
            <a:r>
              <a:rPr lang="ru-RU" sz="2800" b="1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учебно-методического комплекта</a:t>
            </a:r>
            <a:endParaRPr lang="ru-RU" sz="2800" b="1" dirty="0">
              <a:solidFill>
                <a:srgbClr val="9933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G:\Desktop\png-transparent-music-folder-illustration-text-brand-aqua-music-text-rectangle-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80" t="9285" r="20661" b="8698"/>
          <a:stretch/>
        </p:blipFill>
        <p:spPr bwMode="auto">
          <a:xfrm>
            <a:off x="539552" y="1052736"/>
            <a:ext cx="3456384" cy="299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Desktop\_W9ZwmHvUJ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2736304" cy="1821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G:\Desktop\png-transparent-music-folder-illustration-text-brand-aqua-music-text-rectangle-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80" t="9285" r="20661" b="8698"/>
          <a:stretch/>
        </p:blipFill>
        <p:spPr bwMode="auto">
          <a:xfrm>
            <a:off x="539552" y="4005064"/>
            <a:ext cx="3384376" cy="266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1268760"/>
            <a:ext cx="27502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Сборник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«Научусь я чисто петь»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3861048"/>
            <a:ext cx="23807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Сборник видеоигр 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Вдох-выдох</a:t>
            </a:r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Picture 5" descr="G:\Desktop\Моментальный снимок 1 (04.11.2022 21-31)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8" t="14015" b="13348"/>
          <a:stretch/>
        </p:blipFill>
        <p:spPr bwMode="auto">
          <a:xfrm>
            <a:off x="827584" y="4653136"/>
            <a:ext cx="2736304" cy="17699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Desktop\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60782"/>
            <a:ext cx="3600400" cy="48005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03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14804979_58-p-fon-dlya-prezentatsii-detskii-sad-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26" b="35004"/>
          <a:stretch/>
        </p:blipFill>
        <p:spPr bwMode="auto">
          <a:xfrm>
            <a:off x="179512" y="188640"/>
            <a:ext cx="8784976" cy="643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G:\Desktop\png-transparent-music-folder-3d-digital-illustration-computer-icon-angle-font-music-blue-folder-angle-rectangle-photography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63" b="99414" l="5435" r="95000">
                        <a14:backgroundMark x1="33261" y1="87500" x2="33261" y2="87500"/>
                        <a14:backgroundMark x1="36739" y1="85742" x2="36739" y2="8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96" t="4464" r="21801" b="7367"/>
          <a:stretch/>
        </p:blipFill>
        <p:spPr bwMode="auto">
          <a:xfrm>
            <a:off x="467544" y="3861048"/>
            <a:ext cx="3014288" cy="266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284984"/>
            <a:ext cx="38858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Сборник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«Ты и я с песней лучшие друзья»</a:t>
            </a:r>
            <a:endParaRPr lang="ru-RU" sz="20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2" descr="G:\Desktop\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3600400" cy="2700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Desktop\6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61"/>
          <a:stretch/>
        </p:blipFill>
        <p:spPr bwMode="auto">
          <a:xfrm rot="16200000">
            <a:off x="5705940" y="3735222"/>
            <a:ext cx="2988707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Desktop\5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8" r="13531"/>
          <a:stretch/>
        </p:blipFill>
        <p:spPr bwMode="auto">
          <a:xfrm>
            <a:off x="4860032" y="476672"/>
            <a:ext cx="2736304" cy="2804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Desktop\deti-poju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869160"/>
            <a:ext cx="2234022" cy="1489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857015"/>
      </p:ext>
    </p:extLst>
  </p:cSld>
  <p:clrMapOvr>
    <a:masterClrMapping/>
  </p:clrMapOvr>
</p:sld>
</file>

<file path=ppt/theme/theme1.xml><?xml version="1.0" encoding="utf-8"?>
<a:theme xmlns:a="http://schemas.openxmlformats.org/drawingml/2006/main" name="Самообразование 2023 (отчет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Самообразование 2023 (отчет)</Template>
  <TotalTime>0</TotalTime>
  <Words>267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Самообразование 2023 (отчет)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1</cp:revision>
  <dcterms:created xsi:type="dcterms:W3CDTF">2023-05-30T06:53:27Z</dcterms:created>
  <dcterms:modified xsi:type="dcterms:W3CDTF">2023-05-30T06:54:02Z</dcterms:modified>
</cp:coreProperties>
</file>